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Hogyan jussunk a TOP100-ba?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(FIZIKA)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Academic</a:t>
            </a:r>
            <a:r>
              <a:rPr lang="hu-HU" dirty="0" smtClean="0"/>
              <a:t> Research University </a:t>
            </a:r>
            <a:r>
              <a:rPr lang="hu-HU" dirty="0" err="1" smtClean="0"/>
              <a:t>Ranking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2013 FIZIKA </a:t>
            </a:r>
            <a:r>
              <a:rPr lang="hu-HU" dirty="0" smtClean="0">
                <a:solidFill>
                  <a:srgbClr val="FFC000"/>
                </a:solidFill>
              </a:rPr>
              <a:t>(</a:t>
            </a:r>
            <a:r>
              <a:rPr lang="hu-HU" dirty="0" err="1" smtClean="0">
                <a:solidFill>
                  <a:srgbClr val="FFC000"/>
                </a:solidFill>
              </a:rPr>
              <a:t>mat</a:t>
            </a:r>
            <a:r>
              <a:rPr lang="hu-HU" dirty="0" smtClean="0">
                <a:solidFill>
                  <a:srgbClr val="FFC000"/>
                </a:solidFill>
              </a:rPr>
              <a:t>.,</a:t>
            </a:r>
            <a:r>
              <a:rPr lang="hu-HU" dirty="0" err="1" smtClean="0">
                <a:solidFill>
                  <a:srgbClr val="FFC000"/>
                </a:solidFill>
              </a:rPr>
              <a:t>chem</a:t>
            </a:r>
            <a:r>
              <a:rPr lang="hu-HU" dirty="0" smtClean="0">
                <a:solidFill>
                  <a:srgbClr val="FFC000"/>
                </a:solidFill>
              </a:rPr>
              <a:t>.,</a:t>
            </a:r>
            <a:r>
              <a:rPr lang="hu-HU" dirty="0" err="1" smtClean="0">
                <a:solidFill>
                  <a:srgbClr val="FFC000"/>
                </a:solidFill>
              </a:rPr>
              <a:t>info</a:t>
            </a:r>
            <a:r>
              <a:rPr lang="hu-HU" dirty="0" smtClean="0">
                <a:solidFill>
                  <a:srgbClr val="FFC000"/>
                </a:solidFill>
              </a:rPr>
              <a:t>.,</a:t>
            </a:r>
            <a:r>
              <a:rPr lang="hu-HU" dirty="0" err="1" smtClean="0">
                <a:solidFill>
                  <a:srgbClr val="FFC000"/>
                </a:solidFill>
              </a:rPr>
              <a:t>econ</a:t>
            </a:r>
            <a:r>
              <a:rPr lang="hu-HU" dirty="0" smtClean="0">
                <a:solidFill>
                  <a:srgbClr val="FFC000"/>
                </a:solidFill>
              </a:rPr>
              <a:t>.)</a:t>
            </a:r>
            <a:endParaRPr lang="hu-HU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7790207" cy="482453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Mutatók és súlyok </a:t>
            </a:r>
            <a:br>
              <a:rPr lang="hu-HU" dirty="0" smtClean="0"/>
            </a:br>
            <a:r>
              <a:rPr lang="hu-HU" dirty="0" smtClean="0"/>
              <a:t>(</a:t>
            </a:r>
            <a:r>
              <a:rPr lang="hu-HU" dirty="0" smtClean="0">
                <a:solidFill>
                  <a:srgbClr val="FF0000"/>
                </a:solidFill>
              </a:rPr>
              <a:t>a legjobbhoz arányítva)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ALUMNI</a:t>
            </a:r>
            <a:r>
              <a:rPr lang="hu-HU" dirty="0" smtClean="0"/>
              <a:t>  w=0,1	Fizika Nobel-díjasok 1961 óta a 				végzettek között</a:t>
            </a:r>
          </a:p>
          <a:p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AWARD</a:t>
            </a:r>
            <a:r>
              <a:rPr lang="hu-HU" dirty="0" smtClean="0"/>
              <a:t>	w=0,15	Fizika Nobel-díjasok 1971 óta a 				tanári karban</a:t>
            </a:r>
          </a:p>
          <a:p>
            <a:r>
              <a:rPr lang="hu-HU" b="1" dirty="0" err="1" smtClean="0">
                <a:solidFill>
                  <a:schemeClr val="accent4">
                    <a:lumMod val="75000"/>
                  </a:schemeClr>
                </a:solidFill>
              </a:rPr>
              <a:t>Hi-Ci</a:t>
            </a:r>
            <a:r>
              <a:rPr lang="hu-HU" dirty="0" smtClean="0"/>
              <a:t>	w=0,25	Magas </a:t>
            </a:r>
            <a:r>
              <a:rPr lang="hu-HU" dirty="0" err="1" smtClean="0"/>
              <a:t>idézettségű</a:t>
            </a:r>
            <a:r>
              <a:rPr lang="hu-HU" dirty="0" smtClean="0"/>
              <a:t> kutatók a 				Thomson listájában</a:t>
            </a:r>
          </a:p>
          <a:p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PUB</a:t>
            </a:r>
            <a:r>
              <a:rPr lang="hu-HU" dirty="0" smtClean="0"/>
              <a:t>	w=0,25	Cikkek száma (Thomson SCI)</a:t>
            </a:r>
          </a:p>
          <a:p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TOP</a:t>
            </a:r>
            <a:r>
              <a:rPr lang="hu-HU" dirty="0" smtClean="0"/>
              <a:t>	w=0,25	A fizikai folyóiratok legjobb ötödében publikált cikkek hányada (Thomson SCI)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err="1" smtClean="0"/>
              <a:t>Highly</a:t>
            </a:r>
            <a:r>
              <a:rPr lang="hu-HU" dirty="0" smtClean="0"/>
              <a:t> </a:t>
            </a:r>
            <a:r>
              <a:rPr lang="hu-HU" dirty="0" err="1" smtClean="0"/>
              <a:t>Cited</a:t>
            </a:r>
            <a:r>
              <a:rPr lang="hu-HU" dirty="0" smtClean="0"/>
              <a:t> </a:t>
            </a:r>
            <a:r>
              <a:rPr lang="hu-HU" dirty="0" err="1" smtClean="0"/>
              <a:t>Researchers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sz="1600" dirty="0" smtClean="0"/>
              <a:t>(zárójelben 2012-es adat)</a:t>
            </a:r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797152"/>
            <a:ext cx="900220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sz="2800" dirty="0" smtClean="0"/>
              <a:t>ELTE Fizika 		1 </a:t>
            </a:r>
            <a:r>
              <a:rPr lang="hu-HU" sz="2800" dirty="0" err="1" smtClean="0"/>
              <a:t>Hi-Ci</a:t>
            </a:r>
            <a:r>
              <a:rPr lang="hu-HU" sz="2800" dirty="0" smtClean="0"/>
              <a:t> kutató</a:t>
            </a:r>
          </a:p>
          <a:p>
            <a:r>
              <a:rPr lang="hu-HU" sz="2400" dirty="0" smtClean="0"/>
              <a:t>Csabai István egy. tanár a </a:t>
            </a:r>
            <a:r>
              <a:rPr lang="hu-HU" sz="2400" b="1" dirty="0" err="1" smtClean="0"/>
              <a:t>Sloan</a:t>
            </a:r>
            <a:r>
              <a:rPr lang="hu-HU" sz="2400" b="1" dirty="0" smtClean="0"/>
              <a:t> Digital </a:t>
            </a:r>
            <a:r>
              <a:rPr lang="hu-HU" sz="2400" b="1" dirty="0" err="1" smtClean="0"/>
              <a:t>Sky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Survey</a:t>
            </a:r>
            <a:r>
              <a:rPr lang="hu-HU" sz="2400" b="1" dirty="0" smtClean="0"/>
              <a:t> </a:t>
            </a:r>
            <a:r>
              <a:rPr lang="hu-HU" sz="2400" dirty="0" smtClean="0"/>
              <a:t>„alkotó résztvevője”</a:t>
            </a:r>
          </a:p>
          <a:p>
            <a:r>
              <a:rPr lang="hu-HU" sz="2400" dirty="0" smtClean="0"/>
              <a:t> INSPIRE önhivatkozás nélkül:  23626 </a:t>
            </a:r>
            <a:r>
              <a:rPr lang="hu-HU" sz="2400" dirty="0" err="1" smtClean="0"/>
              <a:t>citáció</a:t>
            </a:r>
            <a:r>
              <a:rPr lang="hu-HU" sz="2400" dirty="0" smtClean="0"/>
              <a:t> (november 9.)</a:t>
            </a:r>
          </a:p>
          <a:p>
            <a:r>
              <a:rPr lang="hu-HU" sz="2800" dirty="0" smtClean="0"/>
              <a:t>- Helsinki, Bécs 	2-2 </a:t>
            </a:r>
            <a:r>
              <a:rPr lang="hu-HU" sz="2800" dirty="0" err="1" smtClean="0"/>
              <a:t>Hi-Ci</a:t>
            </a:r>
            <a:r>
              <a:rPr lang="hu-HU" sz="2800" dirty="0" smtClean="0"/>
              <a:t> fizikus</a:t>
            </a:r>
            <a:endParaRPr lang="hu-HU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3672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9532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Általános helyezés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Hi-Ci</a:t>
                      </a:r>
                      <a:r>
                        <a:rPr lang="hu-HU" dirty="0" smtClean="0"/>
                        <a:t> teljesítmény (%)</a:t>
                      </a:r>
                      <a:endParaRPr lang="hu-HU" dirty="0"/>
                    </a:p>
                  </a:txBody>
                  <a:tcPr/>
                </a:tc>
              </a:tr>
              <a:tr h="495323">
                <a:tc>
                  <a:txBody>
                    <a:bodyPr/>
                    <a:lstStyle/>
                    <a:p>
                      <a:r>
                        <a:rPr lang="hu-HU" dirty="0" smtClean="0"/>
                        <a:t>Harvard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100</a:t>
                      </a:r>
                      <a:endParaRPr lang="hu-HU" dirty="0"/>
                    </a:p>
                  </a:txBody>
                  <a:tcPr/>
                </a:tc>
              </a:tr>
              <a:tr h="495323">
                <a:tc>
                  <a:txBody>
                    <a:bodyPr/>
                    <a:lstStyle/>
                    <a:p>
                      <a:r>
                        <a:rPr lang="hu-HU" dirty="0" smtClean="0"/>
                        <a:t>Helsinki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51.-75.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27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hu-HU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27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495323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Vienna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76.-100. </a:t>
                      </a:r>
                      <a:endParaRPr lang="hu-H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27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hu-HU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27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495323">
                <a:tc>
                  <a:txBody>
                    <a:bodyPr/>
                    <a:lstStyle/>
                    <a:p>
                      <a:r>
                        <a:rPr lang="hu-HU" dirty="0" smtClean="0"/>
                        <a:t>Eötvös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 </a:t>
                      </a:r>
                      <a:endParaRPr lang="hu-H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19,1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(19,1)</a:t>
                      </a:r>
                      <a:endParaRPr lang="hu-HU" dirty="0"/>
                    </a:p>
                  </a:txBody>
                  <a:tcPr/>
                </a:tc>
              </a:tr>
              <a:tr h="495323">
                <a:tc>
                  <a:txBody>
                    <a:bodyPr/>
                    <a:lstStyle/>
                    <a:p>
                      <a:r>
                        <a:rPr lang="hu-HU" dirty="0" smtClean="0"/>
                        <a:t>Charles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</a:t>
                      </a:r>
                      <a:r>
                        <a:rPr lang="hu-HU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700468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Warsaw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151.-200. </a:t>
                      </a:r>
                    </a:p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hu-HU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hu-H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Folyóiratcikkek </a:t>
            </a:r>
            <a:r>
              <a:rPr lang="hu-HU" dirty="0" smtClean="0"/>
              <a:t>száma</a:t>
            </a:r>
            <a:br>
              <a:rPr lang="hu-HU" dirty="0" smtClean="0"/>
            </a:br>
            <a:r>
              <a:rPr lang="hu-HU" sz="1800" dirty="0" smtClean="0"/>
              <a:t> (zárójelben 2012-es adat)</a:t>
            </a:r>
            <a:endParaRPr lang="hu-HU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08505" cy="37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590"/>
                <a:gridCol w="2987590"/>
                <a:gridCol w="3133325"/>
              </a:tblGrid>
              <a:tr h="4716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Általános helyezés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PUB teljesítmény (%)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Tokyo</a:t>
                      </a:r>
                      <a:r>
                        <a:rPr lang="hu-HU" baseline="0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100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smtClean="0"/>
                        <a:t>Harvard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62,5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smtClean="0"/>
                        <a:t>Helsinki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51.-75.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44,9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(41,6)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Vienna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76.-100.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44,4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(44,7)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smtClean="0"/>
                        <a:t>Eötvös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33,1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(29,8)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smtClean="0"/>
                        <a:t>Charles</a:t>
                      </a:r>
                      <a:r>
                        <a:rPr lang="hu-HU" baseline="0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52,0 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(46,2)</a:t>
                      </a:r>
                      <a:endParaRPr lang="hu-HU" dirty="0"/>
                    </a:p>
                  </a:txBody>
                  <a:tcPr/>
                </a:tc>
              </a:tr>
              <a:tr h="471627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Warsaw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151.-200.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50,1 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(48,4)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661248"/>
            <a:ext cx="3410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Hazai munkaintenzitás???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Cikkek TOP </a:t>
            </a:r>
            <a:r>
              <a:rPr lang="hu-HU" dirty="0" smtClean="0"/>
              <a:t>folyóiratokban</a:t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sz="1800" dirty="0" smtClean="0"/>
              <a:t>(zárójelben 2012-es adat)</a:t>
            </a:r>
            <a:endParaRPr lang="hu-HU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3999" cy="3773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433"/>
                <a:gridCol w="2999283"/>
                <a:gridCol w="2999283"/>
              </a:tblGrid>
              <a:tr h="46102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Általános helyezés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TOP teljesítmény (%)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smtClean="0"/>
                        <a:t>University of </a:t>
                      </a:r>
                      <a:r>
                        <a:rPr lang="hu-HU" dirty="0" err="1" smtClean="0"/>
                        <a:t>Mississipi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151.-200.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100</a:t>
                      </a:r>
                      <a:endParaRPr lang="hu-HU" dirty="0"/>
                    </a:p>
                  </a:txBody>
                  <a:tcPr/>
                </a:tc>
              </a:tr>
              <a:tr h="545824">
                <a:tc>
                  <a:txBody>
                    <a:bodyPr/>
                    <a:lstStyle/>
                    <a:p>
                      <a:r>
                        <a:rPr lang="hu-HU" dirty="0" smtClean="0"/>
                        <a:t>Harvard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93,6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smtClean="0"/>
                        <a:t>Helsinki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51.-75.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92,2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(83)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Vienna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76.-100.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87,0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(72,1)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smtClean="0"/>
                        <a:t>Eötvös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93,6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(84,8)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smtClean="0"/>
                        <a:t>Charles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101.-150.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86,6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(77,8)</a:t>
                      </a:r>
                      <a:endParaRPr lang="hu-HU" dirty="0"/>
                    </a:p>
                  </a:txBody>
                  <a:tcPr/>
                </a:tc>
              </a:tr>
              <a:tr h="461027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Warsaw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151.-200.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84,1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(73)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5949280"/>
            <a:ext cx="5616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Az igényes folyóirat-választás fenntartandó!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2492897"/>
          <a:ext cx="82296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6003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Helyezés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Teljesítmény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Helsinki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51.-75.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(76.-100.)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164,1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(151,6)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Vienna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76.-100.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(101</a:t>
                      </a:r>
                      <a:r>
                        <a:rPr lang="hu-HU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.-</a:t>
                      </a:r>
                      <a:r>
                        <a:rPr lang="hu-HU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150.)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158,4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(143,8)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Eötvös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101.-150.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(101.-150.)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145,8 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(133,7)</a:t>
                      </a:r>
                      <a:endParaRPr lang="hu-H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Charles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101.-150.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(151.-200.)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138,6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(124)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Warsaw</a:t>
                      </a:r>
                      <a:r>
                        <a:rPr lang="hu-HU" dirty="0" smtClean="0"/>
                        <a:t> U.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151.-200.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(151.-200.)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134,2 </a:t>
                      </a:r>
                      <a:r>
                        <a:rPr lang="hu-H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(121,4)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412776"/>
            <a:ext cx="8564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ALUMNI, AWARD: </a:t>
            </a:r>
          </a:p>
          <a:p>
            <a:r>
              <a:rPr lang="hu-HU" sz="2400" dirty="0" smtClean="0"/>
              <a:t>mind az 5 egyetemnek 0 a mutatója, és ebben nem várható változás</a:t>
            </a:r>
            <a:endParaRPr lang="hu-H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5445224"/>
            <a:ext cx="65441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Mit várhatunk el az ELTE Fizikai Intézet kutatóitól?</a:t>
            </a: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r>
              <a:rPr lang="hu-HU" sz="2400" b="1" dirty="0" smtClean="0">
                <a:solidFill>
                  <a:srgbClr val="FF0000"/>
                </a:solidFill>
              </a:rPr>
              <a:t>Mivel segíthet a felsőoktatási politika?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362</Words>
  <Application>Microsoft Office PowerPoint</Application>
  <PresentationFormat>On-screen Show (4:3)</PresentationFormat>
  <Paragraphs>107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Hogyan jussunk a TOP100-ba?</vt:lpstr>
      <vt:lpstr>Academic Research University Ranking 2013 FIZIKA (mat.,chem.,info.,econ.)</vt:lpstr>
      <vt:lpstr>Mutatók és súlyok  (a legjobbhoz arányítva)</vt:lpstr>
      <vt:lpstr>Highly Cited Researchers  (zárójelben 2012-es adat)</vt:lpstr>
      <vt:lpstr>Folyóiratcikkek száma  (zárójelben 2012-es adat)</vt:lpstr>
      <vt:lpstr>Cikkek TOP folyóiratokban  (zárójelben 2012-es adat)</vt:lpstr>
      <vt:lpstr>Összegzés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jussunk a TOP100-ba?</dc:title>
  <dc:creator>András Patkós</dc:creator>
  <cp:lastModifiedBy>András Patkós</cp:lastModifiedBy>
  <cp:revision>12</cp:revision>
  <dcterms:created xsi:type="dcterms:W3CDTF">2013-11-09T06:23:00Z</dcterms:created>
  <dcterms:modified xsi:type="dcterms:W3CDTF">2013-11-16T15:10:09Z</dcterms:modified>
</cp:coreProperties>
</file>