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5" r:id="rId11"/>
    <p:sldId id="271" r:id="rId12"/>
    <p:sldId id="266" r:id="rId13"/>
    <p:sldId id="267" r:id="rId14"/>
    <p:sldId id="269" r:id="rId15"/>
    <p:sldId id="264" r:id="rId16"/>
    <p:sldId id="273" r:id="rId17"/>
    <p:sldId id="274" r:id="rId18"/>
    <p:sldId id="268" r:id="rId19"/>
    <p:sldId id="272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2"/>
    <a:srgbClr val="C1FFDD"/>
    <a:srgbClr val="74E28E"/>
    <a:srgbClr val="99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9007" autoAdjust="0"/>
  </p:normalViewPr>
  <p:slideViewPr>
    <p:cSldViewPr>
      <p:cViewPr>
        <p:scale>
          <a:sx n="95" d="100"/>
          <a:sy n="95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Budapesti Műszaki és Gazdaságtudományi Egyetem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hu-HU"/>
              <a:t>2010.11.17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Kutatóegyetemi stratégia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293863-05D2-4228-9442-9B7254F0F3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28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Budapesti Műszaki és Gazdaságtudományi Egyetem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hu-HU"/>
              <a:t>2010.11.17</a:t>
            </a:r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Kutatóegyetemi stratégia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8EB331-68A5-47B1-9FDB-66780BB2F3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20078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E81C-9260-40A4-886C-21353D4BA302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443D-49D7-4745-AB79-B2D0E7C72D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66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263E-9F1B-48FC-A8F4-606E926E9424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62F4-7B77-41ED-A41E-095717AD44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69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46900" y="0"/>
            <a:ext cx="1751013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692275" y="0"/>
            <a:ext cx="5102225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1C42-51C8-4BDE-A281-D928FE65BF21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7513-0ADC-4A89-8F6A-A6F22405EE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46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1C81-EE3D-4DA4-B754-5943BB658EE3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5E9E-CA2E-4AA2-899D-F107C384FE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1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32B40-040E-4C1D-AFAD-17BF7C3C1C8F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E449-A49A-4EBE-ACC0-846F49974B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26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3C30B-6AE6-40C2-9CDB-B4AC47CD3B9B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D189-2D32-49AA-BA53-E0EE976263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21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1F77-CD53-4CC2-8CA7-60A344A5AA52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429B-B1D7-4146-B55D-BB47AD9108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67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5AF7-C6BA-46CB-B89B-26DFD0D220A4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83E1-1988-4BB5-B1CC-8CF0B9B43B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70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90D0-AFEA-4C85-94CD-80BB885AA2BA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BCA4-A1EF-4296-82E5-9A43EBF2E0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96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23CA-2695-4DDE-8E0D-FB2EE69E4243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1358-7334-41DB-B826-C599BE6834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2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043A-09EA-423D-8685-31E255A05D05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72A23-D9BB-4771-9790-5A9F02AF14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78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Szechenyis hatter-zol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121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0"/>
            <a:r>
              <a:rPr lang="hu-HU" smtClean="0"/>
              <a:t>Second level</a:t>
            </a:r>
          </a:p>
          <a:p>
            <a:pPr lvl="1"/>
            <a:r>
              <a:rPr lang="hu-HU" smtClean="0"/>
              <a:t>Third level</a:t>
            </a:r>
          </a:p>
          <a:p>
            <a:pPr lvl="2"/>
            <a:r>
              <a:rPr lang="hu-HU" smtClean="0"/>
              <a:t>Fourth level</a:t>
            </a:r>
          </a:p>
          <a:p>
            <a:pPr lvl="3"/>
            <a:r>
              <a:rPr lang="hu-HU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8175" y="6092825"/>
            <a:ext cx="1223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B23FBA75-89AD-48FF-94E9-5498A2D8A21F}" type="datetime1">
              <a:rPr lang="hu-HU"/>
              <a:pPr>
                <a:defRPr/>
              </a:pPr>
              <a:t>2012.03.30.</a:t>
            </a:fld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048375"/>
            <a:ext cx="1125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E0BEE4-897E-41BC-816A-D14FDABE48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1" name="Text Box 12"/>
          <p:cNvSpPr txBox="1">
            <a:spLocks noChangeArrowheads="1"/>
          </p:cNvSpPr>
          <p:nvPr userDrawn="1"/>
        </p:nvSpPr>
        <p:spPr bwMode="auto">
          <a:xfrm>
            <a:off x="3132138" y="6092825"/>
            <a:ext cx="4448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1400" b="1"/>
              <a:t>Fórum a BME vállalati kapcsolatainak erősítéséről </a:t>
            </a:r>
            <a:endParaRPr lang="en-US" sz="1400" b="1"/>
          </a:p>
          <a:p>
            <a:pPr algn="ctr" eaLnBrk="1" hangingPunct="1">
              <a:defRPr/>
            </a:pPr>
            <a:r>
              <a:rPr lang="hu-HU" sz="1400" b="1"/>
              <a:t>és a tech-transzfer folyamatokról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+mj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+mj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+mj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+mj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3C1D5-0A5C-4B2A-B1BB-56C83E3EE46F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890E8D-59F8-4108-B525-AAD172E900D4}" type="slidenum">
              <a:rPr lang="hu-HU" smtClean="0"/>
              <a:pPr eaLnBrk="1" hangingPunct="1"/>
              <a:t>1</a:t>
            </a:fld>
            <a:endParaRPr lang="hu-HU" smtClean="0"/>
          </a:p>
        </p:txBody>
      </p:sp>
      <p:pic>
        <p:nvPicPr>
          <p:cNvPr id="2052" name="Picture 15" descr="Szechenyis hatter innovacior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4140200" y="4365625"/>
            <a:ext cx="46799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hu-HU" b="1">
                <a:latin typeface="Verdana" pitchFamily="34" charset="0"/>
              </a:rPr>
              <a:t>Fórum a BME vállalati kapcsolatainak erősítéséről és a tech-transzfer folyamatokról</a:t>
            </a:r>
            <a:endParaRPr lang="hu-HU" sz="1600">
              <a:solidFill>
                <a:srgbClr val="080808"/>
              </a:solidFill>
              <a:latin typeface="Verdana" pitchFamily="34" charset="0"/>
            </a:endParaRP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1835150" y="5876925"/>
            <a:ext cx="46085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>
                <a:latin typeface="Verdana" pitchFamily="34" charset="0"/>
              </a:rPr>
              <a:t>A program a </a:t>
            </a:r>
            <a:r>
              <a:rPr lang="hu-HU" sz="1200" b="1">
                <a:latin typeface="Verdana" pitchFamily="34" charset="0"/>
              </a:rPr>
              <a:t>„Minőségorientált, összehangolt oktatási és K+F+I stratégia, valamint működési modell kidolgozása a Műegyetemen”</a:t>
            </a:r>
            <a:r>
              <a:rPr lang="hu-HU" sz="1200">
                <a:latin typeface="Verdana" pitchFamily="34" charset="0"/>
              </a:rPr>
              <a:t> (TÁMOP-4.2.1/B-09/1/KMR-2010-0002)</a:t>
            </a:r>
          </a:p>
        </p:txBody>
      </p:sp>
      <p:sp>
        <p:nvSpPr>
          <p:cNvPr id="3" name="Téglalap 2"/>
          <p:cNvSpPr/>
          <p:nvPr/>
        </p:nvSpPr>
        <p:spPr>
          <a:xfrm>
            <a:off x="4067175" y="2276475"/>
            <a:ext cx="5041900" cy="331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6" name="Szövegdoboz 1"/>
          <p:cNvSpPr txBox="1">
            <a:spLocks noChangeArrowheads="1"/>
          </p:cNvSpPr>
          <p:nvPr/>
        </p:nvSpPr>
        <p:spPr bwMode="auto">
          <a:xfrm>
            <a:off x="4176713" y="2276475"/>
            <a:ext cx="482441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4400" b="1"/>
              <a:t>Új lendülettel </a:t>
            </a:r>
          </a:p>
          <a:p>
            <a:pPr eaLnBrk="1" hangingPunct="1"/>
            <a:r>
              <a:rPr lang="hu-HU" sz="4400" b="1"/>
              <a:t>az európai </a:t>
            </a:r>
          </a:p>
          <a:p>
            <a:pPr eaLnBrk="1" hangingPunct="1"/>
            <a:r>
              <a:rPr lang="hu-HU" sz="4400" b="1"/>
              <a:t>kutatóegyetemek</a:t>
            </a:r>
          </a:p>
          <a:p>
            <a:pPr eaLnBrk="1" hangingPunct="1"/>
            <a:r>
              <a:rPr lang="hu-HU" sz="4400" b="1"/>
              <a:t>élvonalába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Ellentmondások és félreértések</a:t>
            </a:r>
            <a:endParaRPr lang="en-US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25" y="1268413"/>
            <a:ext cx="9109075" cy="43926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Alkalmazott kutatás</a:t>
            </a:r>
            <a:r>
              <a:rPr lang="hu-HU" dirty="0" smtClean="0"/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hu-HU" dirty="0" smtClean="0"/>
              <a:t>   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Alapkutatás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dirty="0" smtClean="0"/>
              <a:t>alacsony</a:t>
            </a:r>
            <a:r>
              <a:rPr lang="hu-HU" dirty="0" smtClean="0"/>
              <a:t>     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impakt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hivatkozás</a:t>
            </a:r>
            <a:r>
              <a:rPr lang="hu-HU" dirty="0" smtClean="0"/>
              <a:t>       </a:t>
            </a:r>
            <a:r>
              <a:rPr lang="hu-HU" sz="2800" dirty="0" smtClean="0"/>
              <a:t>magas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dirty="0" smtClean="0"/>
              <a:t>nagyobb</a:t>
            </a:r>
            <a:r>
              <a:rPr lang="hu-HU" dirty="0" smtClean="0"/>
              <a:t>      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befektetés</a:t>
            </a:r>
            <a:r>
              <a:rPr lang="hu-HU" dirty="0" smtClean="0"/>
              <a:t>     </a:t>
            </a:r>
            <a:r>
              <a:rPr lang="hu-HU" sz="2800" dirty="0" smtClean="0"/>
              <a:t>alacsonyabb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dirty="0" smtClean="0"/>
              <a:t>gyorsabb, kisebb</a:t>
            </a:r>
            <a:r>
              <a:rPr lang="hu-HU" dirty="0" smtClean="0"/>
              <a:t>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haszon</a:t>
            </a:r>
            <a:r>
              <a:rPr lang="hu-HU" dirty="0" smtClean="0"/>
              <a:t>  </a:t>
            </a:r>
            <a:r>
              <a:rPr lang="hu-HU" sz="2800" dirty="0" smtClean="0"/>
              <a:t>lassabb, nagyobb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 </a:t>
            </a:r>
            <a:r>
              <a:rPr lang="hu-HU" sz="2800" dirty="0" smtClean="0"/>
              <a:t>valószínűbb</a:t>
            </a:r>
            <a:r>
              <a:rPr lang="hu-HU" dirty="0" smtClean="0"/>
              <a:t>  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</a:t>
            </a:r>
            <a:r>
              <a:rPr lang="hu-HU" dirty="0" smtClean="0"/>
              <a:t>   </a:t>
            </a:r>
            <a:r>
              <a:rPr lang="hu-HU" sz="2800" dirty="0" smtClean="0"/>
              <a:t>bizonytalanabb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dirty="0" smtClean="0"/>
              <a:t>projekt bevétel</a:t>
            </a:r>
            <a:r>
              <a:rPr lang="hu-HU" dirty="0" smtClean="0"/>
              <a:t> 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</a:t>
            </a:r>
            <a:r>
              <a:rPr lang="hu-HU" dirty="0" smtClean="0"/>
              <a:t>   </a:t>
            </a:r>
            <a:r>
              <a:rPr lang="hu-HU" sz="2800" dirty="0" smtClean="0"/>
              <a:t>          hivatkozás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dirty="0" smtClean="0"/>
              <a:t>alkalmazhatóság</a:t>
            </a:r>
            <a:r>
              <a:rPr lang="hu-HU" dirty="0" smtClean="0"/>
              <a:t>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</a:t>
            </a:r>
            <a:r>
              <a:rPr lang="hu-HU" dirty="0" smtClean="0"/>
              <a:t>       </a:t>
            </a:r>
            <a:r>
              <a:rPr lang="hu-HU" sz="2800" dirty="0" smtClean="0"/>
              <a:t>alkalmazhatóság</a:t>
            </a:r>
          </a:p>
          <a:p>
            <a:pPr marL="0" indent="0">
              <a:buFontTx/>
              <a:buNone/>
              <a:defRPr/>
            </a:pPr>
            <a:r>
              <a:rPr lang="hu-HU" dirty="0" smtClean="0"/>
              <a:t> BME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mérőszámokat</a:t>
            </a:r>
            <a:r>
              <a:rPr lang="hu-HU" dirty="0" smtClean="0"/>
              <a:t> rendel mindegyikhez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dirty="0" smtClean="0"/>
              <a:t>bevételek elemzése   </a:t>
            </a:r>
            <a:r>
              <a:rPr lang="hu-HU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hu-HU" dirty="0" smtClean="0"/>
              <a:t> </a:t>
            </a:r>
            <a:r>
              <a:rPr lang="hu-HU" sz="2800" dirty="0" err="1" smtClean="0"/>
              <a:t>WoS</a:t>
            </a:r>
            <a:r>
              <a:rPr lang="hu-HU" sz="2800" dirty="0" smtClean="0"/>
              <a:t>,</a:t>
            </a:r>
            <a:r>
              <a:rPr lang="hu-HU" sz="2800" dirty="0" err="1" smtClean="0"/>
              <a:t>Scopus</a:t>
            </a:r>
            <a:r>
              <a:rPr lang="hu-HU" sz="2800" dirty="0" smtClean="0"/>
              <a:t>,</a:t>
            </a:r>
            <a:r>
              <a:rPr lang="hu-HU" sz="2800" dirty="0" err="1" smtClean="0"/>
              <a:t>GoogleSch</a:t>
            </a:r>
            <a:endParaRPr lang="hu-HU" sz="2800" dirty="0" smtClean="0"/>
          </a:p>
        </p:txBody>
      </p:sp>
      <p:sp>
        <p:nvSpPr>
          <p:cNvPr id="1126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58E427-224C-47B9-92CD-11F5262A2355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126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153DA0-2565-47DE-BB8C-DC0894C15869}" type="slidenum">
              <a:rPr lang="hu-HU" smtClean="0"/>
              <a:pPr eaLnBrk="1" hangingPunct="1"/>
              <a:t>10</a:t>
            </a:fld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1" name="Szövegdoboz 7"/>
          <p:cNvSpPr txBox="1">
            <a:spLocks noChangeArrowheads="1"/>
          </p:cNvSpPr>
          <p:nvPr/>
        </p:nvSpPr>
        <p:spPr bwMode="auto">
          <a:xfrm>
            <a:off x="3759200" y="5857875"/>
            <a:ext cx="172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3200"/>
              <a:t>BME-PA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Mérőszámok eloszlása</a:t>
            </a:r>
            <a:endParaRPr lang="en-US" smtClean="0"/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189F9D-416A-458D-B026-27EF3253146C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229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A02267-6BA4-4751-A207-D1DE9B389A83}" type="slidenum">
              <a:rPr lang="hu-HU" smtClean="0"/>
              <a:pPr eaLnBrk="1" hangingPunct="1"/>
              <a:t>11</a:t>
            </a:fld>
            <a:endParaRPr lang="hu-HU" smtClean="0"/>
          </a:p>
        </p:txBody>
      </p:sp>
      <p:graphicFrame>
        <p:nvGraphicFramePr>
          <p:cNvPr id="12294" name="Objektum 5"/>
          <p:cNvGraphicFramePr>
            <a:graphicFrameLocks noChangeAspect="1"/>
          </p:cNvGraphicFramePr>
          <p:nvPr/>
        </p:nvGraphicFramePr>
        <p:xfrm>
          <a:off x="468313" y="908050"/>
          <a:ext cx="8018462" cy="570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Bitmap Image" r:id="rId3" imgW="8019048" imgH="5706272" progId="PBrush">
                  <p:embed/>
                </p:oleObj>
              </mc:Choice>
              <mc:Fallback>
                <p:oleObj name="Bitmap Image" r:id="rId3" imgW="8019048" imgH="5706272" progId="PBrush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8018462" cy="570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Szövegdoboz 6"/>
          <p:cNvSpPr txBox="1">
            <a:spLocks noChangeArrowheads="1"/>
          </p:cNvSpPr>
          <p:nvPr/>
        </p:nvSpPr>
        <p:spPr bwMode="auto">
          <a:xfrm>
            <a:off x="1547813" y="644366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Erdős-Rényi gráf</a:t>
            </a:r>
            <a:endParaRPr lang="en-US"/>
          </a:p>
        </p:txBody>
      </p:sp>
      <p:sp>
        <p:nvSpPr>
          <p:cNvPr id="12296" name="Szövegdoboz 7"/>
          <p:cNvSpPr txBox="1">
            <a:spLocks noChangeArrowheads="1"/>
          </p:cNvSpPr>
          <p:nvPr/>
        </p:nvSpPr>
        <p:spPr bwMode="auto">
          <a:xfrm>
            <a:off x="4843463" y="6443663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Skála-mentes gráf (Barabási)</a:t>
            </a:r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4284663" y="4003675"/>
            <a:ext cx="4679950" cy="2520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7667625" y="1484313"/>
            <a:ext cx="471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8000">
                <a:solidFill>
                  <a:srgbClr val="FF0000"/>
                </a:solidFill>
              </a:rPr>
              <a:t>!</a:t>
            </a:r>
            <a:endParaRPr lang="en-US" sz="8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Kutatóegyetemi címpályázat belépési kritériumok</a:t>
            </a:r>
            <a:endParaRPr lang="en-US" smtClean="0"/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4392612"/>
          </a:xfrm>
        </p:spPr>
        <p:txBody>
          <a:bodyPr/>
          <a:lstStyle/>
          <a:p>
            <a:r>
              <a:rPr lang="hu-HU" smtClean="0"/>
              <a:t>50%+ oktató/kutató részvétele</a:t>
            </a:r>
            <a:br>
              <a:rPr lang="hu-HU" smtClean="0"/>
            </a:br>
            <a:r>
              <a:rPr lang="hu-HU" smtClean="0"/>
              <a:t>           </a:t>
            </a:r>
            <a:r>
              <a:rPr lang="hu-HU" b="1" smtClean="0">
                <a:solidFill>
                  <a:srgbClr val="990000"/>
                </a:solidFill>
              </a:rPr>
              <a:t>2010 BME adat: 1152    100%</a:t>
            </a:r>
          </a:p>
          <a:p>
            <a:r>
              <a:rPr lang="hu-HU" smtClean="0"/>
              <a:t>50%+ PhD fokozattal                    </a:t>
            </a:r>
            <a:r>
              <a:rPr lang="hu-HU" b="1" smtClean="0">
                <a:solidFill>
                  <a:srgbClr val="990000"/>
                </a:solidFill>
              </a:rPr>
              <a:t>61%</a:t>
            </a:r>
          </a:p>
          <a:p>
            <a:r>
              <a:rPr lang="hu-HU" smtClean="0"/>
              <a:t>3+ MTA kutatócsoport                   </a:t>
            </a:r>
            <a:r>
              <a:rPr lang="hu-HU" b="1" smtClean="0">
                <a:solidFill>
                  <a:srgbClr val="990000"/>
                </a:solidFill>
              </a:rPr>
              <a:t>13</a:t>
            </a:r>
          </a:p>
          <a:p>
            <a:r>
              <a:rPr lang="hu-HU" smtClean="0"/>
              <a:t>5+ doktori iskola (DI)                    </a:t>
            </a:r>
            <a:r>
              <a:rPr lang="hu-HU" b="1" smtClean="0">
                <a:solidFill>
                  <a:srgbClr val="990000"/>
                </a:solidFill>
              </a:rPr>
              <a:t>14</a:t>
            </a:r>
          </a:p>
          <a:p>
            <a:r>
              <a:rPr lang="hu-HU" smtClean="0"/>
              <a:t>50+ DI törzstag (Dr.habil., DSc)   </a:t>
            </a:r>
            <a:r>
              <a:rPr lang="hu-HU" b="1" smtClean="0">
                <a:solidFill>
                  <a:srgbClr val="990000"/>
                </a:solidFill>
              </a:rPr>
              <a:t>184</a:t>
            </a:r>
          </a:p>
          <a:p>
            <a:r>
              <a:rPr lang="hu-HU" smtClean="0"/>
              <a:t>5%+ K+F+I bevételekből              </a:t>
            </a:r>
            <a:r>
              <a:rPr lang="hu-HU" b="1" smtClean="0">
                <a:solidFill>
                  <a:srgbClr val="990000"/>
                </a:solidFill>
              </a:rPr>
              <a:t>34%</a:t>
            </a:r>
            <a:endParaRPr lang="en-US" b="1" smtClean="0">
              <a:solidFill>
                <a:srgbClr val="990000"/>
              </a:solidFill>
            </a:endParaRPr>
          </a:p>
        </p:txBody>
      </p:sp>
      <p:sp>
        <p:nvSpPr>
          <p:cNvPr id="13316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D809EA-A72D-4DA3-A63E-83282B27E588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331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E72621-C220-4572-8627-3785A4B709EB}" type="slidenum">
              <a:rPr lang="hu-HU" smtClean="0"/>
              <a:pPr eaLnBrk="1" hangingPunct="1"/>
              <a:t>12</a:t>
            </a:fld>
            <a:endParaRPr lang="hu-HU" smtClean="0"/>
          </a:p>
        </p:txBody>
      </p:sp>
      <p:sp>
        <p:nvSpPr>
          <p:cNvPr id="6" name="Ellipszis 5"/>
          <p:cNvSpPr/>
          <p:nvPr/>
        </p:nvSpPr>
        <p:spPr>
          <a:xfrm>
            <a:off x="7451725" y="1773238"/>
            <a:ext cx="1692275" cy="7191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Szövegdoboz 7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7451725" y="4724400"/>
            <a:ext cx="1692275" cy="720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elé nyíl 9"/>
          <p:cNvSpPr/>
          <p:nvPr/>
        </p:nvSpPr>
        <p:spPr>
          <a:xfrm>
            <a:off x="7235825" y="3141663"/>
            <a:ext cx="485775" cy="431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elfelé nyíl 10"/>
          <p:cNvSpPr/>
          <p:nvPr/>
        </p:nvSpPr>
        <p:spPr>
          <a:xfrm>
            <a:off x="7235825" y="4740275"/>
            <a:ext cx="485775" cy="48895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elfelé nyíl 11"/>
          <p:cNvSpPr/>
          <p:nvPr/>
        </p:nvSpPr>
        <p:spPr>
          <a:xfrm>
            <a:off x="7235825" y="2420938"/>
            <a:ext cx="485775" cy="48895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elfelé nyíl 12"/>
          <p:cNvSpPr/>
          <p:nvPr/>
        </p:nvSpPr>
        <p:spPr>
          <a:xfrm>
            <a:off x="7210425" y="3062288"/>
            <a:ext cx="484188" cy="48895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Kutatóegyetemi címpályázat pontozási rendszere</a:t>
            </a:r>
            <a:endParaRPr lang="en-US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i="1" dirty="0" smtClean="0"/>
              <a:t>Tudományos és K+F+I</a:t>
            </a:r>
            <a:r>
              <a:rPr lang="hu-HU" dirty="0" smtClean="0"/>
              <a:t>         </a:t>
            </a:r>
            <a:r>
              <a:rPr lang="hu-HU" i="1" dirty="0" smtClean="0"/>
              <a:t>súly</a:t>
            </a:r>
            <a:r>
              <a:rPr lang="hu-HU" dirty="0" smtClean="0"/>
              <a:t>:   </a:t>
            </a:r>
            <a:r>
              <a:rPr lang="hu-HU" b="1" dirty="0" smtClean="0"/>
              <a:t>85%</a:t>
            </a:r>
          </a:p>
          <a:p>
            <a:pPr>
              <a:defRPr/>
            </a:pPr>
            <a:r>
              <a:rPr lang="hu-HU" dirty="0" smtClean="0"/>
              <a:t>Kutatói kapacitás (PhD, </a:t>
            </a:r>
            <a:r>
              <a:rPr lang="hu-HU" dirty="0" err="1" smtClean="0"/>
              <a:t>DSc</a:t>
            </a:r>
            <a:r>
              <a:rPr lang="hu-HU" dirty="0" smtClean="0"/>
              <a:t>, MTA tag,</a:t>
            </a:r>
            <a:br>
              <a:rPr lang="hu-HU" dirty="0" smtClean="0"/>
            </a:br>
            <a:r>
              <a:rPr lang="hu-HU" dirty="0" smtClean="0"/>
              <a:t>díjak, infrastruktúra, laborok)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</a:t>
            </a:r>
          </a:p>
          <a:p>
            <a:pPr>
              <a:defRPr/>
            </a:pPr>
            <a:r>
              <a:rPr lang="hu-HU" dirty="0" smtClean="0"/>
              <a:t>Doktori iskolák, K+F </a:t>
            </a:r>
            <a:r>
              <a:rPr lang="hu-HU" dirty="0" err="1" smtClean="0"/>
              <a:t>MSc</a:t>
            </a:r>
            <a:r>
              <a:rPr lang="hu-HU" dirty="0" smtClean="0"/>
              <a:t> oktatásban, PhD védések, kurzusok angolul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</a:t>
            </a:r>
          </a:p>
          <a:p>
            <a:pPr>
              <a:defRPr/>
            </a:pPr>
            <a:r>
              <a:rPr lang="hu-HU" dirty="0" err="1" smtClean="0"/>
              <a:t>Tudománymetria</a:t>
            </a:r>
            <a:r>
              <a:rPr lang="hu-HU" dirty="0" smtClean="0"/>
              <a:t> (SCI, </a:t>
            </a:r>
            <a:r>
              <a:rPr lang="hu-HU" dirty="0" err="1" smtClean="0"/>
              <a:t>impakt</a:t>
            </a:r>
            <a:r>
              <a:rPr lang="hu-HU" dirty="0" smtClean="0"/>
              <a:t>)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23%</a:t>
            </a:r>
          </a:p>
          <a:p>
            <a:pPr>
              <a:defRPr/>
            </a:pPr>
            <a:r>
              <a:rPr lang="hu-HU" dirty="0" smtClean="0"/>
              <a:t>K+F+I bevételek aránya             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</a:p>
          <a:p>
            <a:pPr marL="0" indent="0">
              <a:buFontTx/>
              <a:buNone/>
              <a:defRPr/>
            </a:pPr>
            <a:r>
              <a:rPr lang="hu-HU" i="1" dirty="0" smtClean="0"/>
              <a:t>Kutatási terv 3(+n) évre </a:t>
            </a: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i="1" dirty="0" smtClean="0"/>
              <a:t>súly</a:t>
            </a:r>
            <a:r>
              <a:rPr lang="hu-HU" dirty="0"/>
              <a:t>:  </a:t>
            </a:r>
            <a:r>
              <a:rPr lang="hu-HU" b="1" dirty="0"/>
              <a:t> </a:t>
            </a:r>
            <a:r>
              <a:rPr lang="hu-HU" b="1" dirty="0" smtClean="0"/>
              <a:t>15</a:t>
            </a:r>
            <a:r>
              <a:rPr lang="hu-HU" b="1" dirty="0"/>
              <a:t>%</a:t>
            </a:r>
            <a:endParaRPr lang="en-US" i="1" dirty="0"/>
          </a:p>
        </p:txBody>
      </p:sp>
      <p:sp>
        <p:nvSpPr>
          <p:cNvPr id="1434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782E2D-19F6-478A-B2F1-3C3101B76A64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434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BA2C11-5D39-4955-B83F-2C3E9C43E389}" type="slidenum">
              <a:rPr lang="hu-HU" smtClean="0"/>
              <a:pPr eaLnBrk="1" hangingPunct="1"/>
              <a:t>13</a:t>
            </a:fld>
            <a:endParaRPr lang="hu-HU" smtClean="0"/>
          </a:p>
        </p:txBody>
      </p:sp>
      <p:sp>
        <p:nvSpPr>
          <p:cNvPr id="8" name="Felfelé nyíl 7"/>
          <p:cNvSpPr/>
          <p:nvPr/>
        </p:nvSpPr>
        <p:spPr>
          <a:xfrm>
            <a:off x="7235825" y="4740275"/>
            <a:ext cx="485775" cy="48895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elé nyíl 8"/>
          <p:cNvSpPr/>
          <p:nvPr/>
        </p:nvSpPr>
        <p:spPr>
          <a:xfrm>
            <a:off x="7235825" y="4221163"/>
            <a:ext cx="485775" cy="431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5" name="Szövegdoboz 10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TÁMOP Kutatóegyetemi pályázat súlyozása</a:t>
            </a:r>
            <a:endParaRPr lang="en-US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341438"/>
            <a:ext cx="8856662" cy="43926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dirty="0" smtClean="0"/>
              <a:t>5 Kutatóegyetem és 5 Kiváló egyetem</a:t>
            </a:r>
          </a:p>
          <a:p>
            <a:pPr>
              <a:defRPr/>
            </a:pPr>
            <a:r>
              <a:rPr lang="hu-HU" i="1" dirty="0" smtClean="0"/>
              <a:t>Stratégiai fejlesztési tervek    súly</a:t>
            </a:r>
            <a:r>
              <a:rPr lang="hu-HU" dirty="0" smtClean="0"/>
              <a:t>: 85%</a:t>
            </a:r>
            <a:br>
              <a:rPr lang="hu-HU" dirty="0" smtClean="0"/>
            </a:br>
            <a:r>
              <a:rPr lang="hu-HU" dirty="0" smtClean="0"/>
              <a:t>(humánerőforrás, infrastruktúra, tudományos eredmények hasznosítása)</a:t>
            </a:r>
          </a:p>
          <a:p>
            <a:pPr>
              <a:defRPr/>
            </a:pPr>
            <a:r>
              <a:rPr lang="hu-HU" i="1" dirty="0" smtClean="0"/>
              <a:t>Tudományos kiválóság           súly</a:t>
            </a:r>
            <a:r>
              <a:rPr lang="hu-HU" dirty="0" smtClean="0"/>
              <a:t>: 15%</a:t>
            </a:r>
            <a:br>
              <a:rPr lang="hu-HU" dirty="0" smtClean="0"/>
            </a:br>
            <a:r>
              <a:rPr lang="hu-HU" dirty="0" smtClean="0"/>
              <a:t>(kutatási eredmények, meglévő kapacitások, nemzetközi elismertség)</a:t>
            </a:r>
          </a:p>
          <a:p>
            <a:pPr marL="0" indent="0">
              <a:buFontTx/>
              <a:buNone/>
              <a:defRPr/>
            </a:pPr>
            <a:r>
              <a:rPr lang="hu-HU" dirty="0" smtClean="0"/>
              <a:t>BME itt is 100%-os részvétellel pályázott.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5C2863-5A12-4A19-815F-89B4AD3FE8EC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B2330A-2CF0-4C9D-BA28-7927B61B4A29}" type="slidenum">
              <a:rPr lang="hu-HU" smtClean="0"/>
              <a:pPr eaLnBrk="1" hangingPunct="1"/>
              <a:t>14</a:t>
            </a:fld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Szövegdoboz 6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Kutatóegyetemi stratégia</a:t>
            </a:r>
            <a:endParaRPr lang="en-US" smtClean="0"/>
          </a:p>
        </p:txBody>
      </p:sp>
      <p:sp>
        <p:nvSpPr>
          <p:cNvPr id="16387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D1FECA-690D-462A-8B76-FDF2DBD0F976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6388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B872-7FE9-43B6-944E-EFD525870922}" type="slidenum">
              <a:rPr lang="hu-HU" smtClean="0"/>
              <a:pPr eaLnBrk="1" hangingPunct="1"/>
              <a:t>15</a:t>
            </a:fld>
            <a:endParaRPr lang="hu-HU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79500"/>
            <a:ext cx="57943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mtClean="0"/>
              <a:t>Meghatározó </a:t>
            </a:r>
            <a:br>
              <a:rPr lang="hu-HU" smtClean="0"/>
            </a:br>
            <a:r>
              <a:rPr lang="hu-HU" smtClean="0"/>
              <a:t>területek a jövő</a:t>
            </a:r>
            <a:br>
              <a:rPr lang="hu-HU" smtClean="0"/>
            </a:br>
            <a:r>
              <a:rPr lang="hu-HU" smtClean="0"/>
              <a:t>gazdaságában</a:t>
            </a:r>
          </a:p>
          <a:p>
            <a:pPr marL="0" indent="0">
              <a:buFontTx/>
              <a:buNone/>
            </a:pPr>
            <a:r>
              <a:rPr lang="hu-HU" sz="2800" smtClean="0"/>
              <a:t> mind a 8 kar</a:t>
            </a:r>
            <a:br>
              <a:rPr lang="hu-HU" sz="2800" smtClean="0"/>
            </a:br>
            <a:r>
              <a:rPr lang="hu-HU" sz="2800" smtClean="0"/>
              <a:t>              GPK</a:t>
            </a:r>
            <a:br>
              <a:rPr lang="hu-HU" sz="2800" smtClean="0"/>
            </a:br>
            <a:r>
              <a:rPr lang="hu-HU" sz="2800" smtClean="0"/>
              <a:t>              KSK</a:t>
            </a:r>
            <a:br>
              <a:rPr lang="hu-HU" sz="2800" smtClean="0"/>
            </a:br>
            <a:r>
              <a:rPr lang="hu-HU" sz="2800" smtClean="0"/>
              <a:t>              VBK</a:t>
            </a:r>
            <a:br>
              <a:rPr lang="hu-HU" sz="2800" smtClean="0"/>
            </a:br>
            <a:r>
              <a:rPr lang="hu-HU" sz="2800" smtClean="0"/>
              <a:t>              TTK</a:t>
            </a:r>
            <a:br>
              <a:rPr lang="hu-HU" sz="2800" smtClean="0"/>
            </a:br>
            <a:r>
              <a:rPr lang="hu-HU" sz="2800" smtClean="0"/>
              <a:t>              VIK</a:t>
            </a:r>
            <a:endParaRPr lang="en-US" sz="2800" smtClean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916238" y="3068638"/>
            <a:ext cx="50323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2916238" y="3500438"/>
            <a:ext cx="50323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916238" y="3933825"/>
            <a:ext cx="50323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916238" y="4365625"/>
            <a:ext cx="50323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916238" y="4797425"/>
            <a:ext cx="50323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916238" y="5157788"/>
            <a:ext cx="50323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Kutatóegyetemi számaink</a:t>
            </a:r>
            <a:endParaRPr lang="en-US" smtClean="0"/>
          </a:p>
        </p:txBody>
      </p:sp>
      <p:sp>
        <p:nvSpPr>
          <p:cNvPr id="17411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FC3C40-0F56-41CA-ACF2-610B396F45E8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7412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31DC00-D4C1-433A-8315-A15745F7C298}" type="slidenum">
              <a:rPr lang="hu-HU" smtClean="0"/>
              <a:pPr eaLnBrk="1" hangingPunct="1"/>
              <a:t>16</a:t>
            </a:fld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mtClean="0"/>
              <a:t>     </a:t>
            </a:r>
          </a:p>
          <a:p>
            <a:pPr marL="0" indent="0">
              <a:buFontTx/>
              <a:buNone/>
            </a:pPr>
            <a:r>
              <a:rPr lang="hu-HU" smtClean="0"/>
              <a:t>   </a:t>
            </a:r>
            <a:endParaRPr lang="en-US" smtClean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855663"/>
            <a:ext cx="10109200" cy="61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Kutatóegyetemi számaink</a:t>
            </a:r>
            <a:endParaRPr lang="en-US" smtClean="0"/>
          </a:p>
        </p:txBody>
      </p:sp>
      <p:sp>
        <p:nvSpPr>
          <p:cNvPr id="18435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F78085-1CC2-4FB0-81AC-1C466800B829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8436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03CF92-72A7-45C1-B7C5-F18FF404C28B}" type="slidenum">
              <a:rPr lang="hu-HU" smtClean="0"/>
              <a:pPr eaLnBrk="1" hangingPunct="1"/>
              <a:t>17</a:t>
            </a:fld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mtClean="0"/>
              <a:t>   </a:t>
            </a:r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r>
              <a:rPr lang="hu-HU" smtClean="0"/>
              <a:t>    </a:t>
            </a:r>
            <a:endParaRPr lang="en-US" smtClean="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908050"/>
            <a:ext cx="9545638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Szövegdoboz 8"/>
          <p:cNvSpPr txBox="1">
            <a:spLocks noChangeArrowheads="1"/>
          </p:cNvSpPr>
          <p:nvPr/>
        </p:nvSpPr>
        <p:spPr bwMode="auto">
          <a:xfrm>
            <a:off x="6443663" y="2330450"/>
            <a:ext cx="273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/>
              <a:t>2 év alatt </a:t>
            </a:r>
          </a:p>
          <a:p>
            <a:pPr eaLnBrk="1" hangingPunct="1"/>
            <a:r>
              <a:rPr lang="hu-HU" sz="2800"/>
              <a:t>25 szabadalom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Műszaki irányultságú kutatóegyetem szerepe</a:t>
            </a:r>
            <a:endParaRPr lang="en-US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392612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Gazdasági hatás – USA becslés, tervezés</a:t>
            </a:r>
            <a:br>
              <a:rPr lang="hu-HU" sz="2800" dirty="0" smtClean="0"/>
            </a:br>
            <a:r>
              <a:rPr lang="hu-HU" sz="2800" dirty="0" err="1" smtClean="0"/>
              <a:t>MIT-n</a:t>
            </a:r>
            <a:r>
              <a:rPr lang="hu-HU" sz="2800" dirty="0" smtClean="0"/>
              <a:t> végzettek cégei</a:t>
            </a:r>
            <a:r>
              <a:rPr lang="hu-HU" sz="2800" dirty="0"/>
              <a:t>: </a:t>
            </a:r>
            <a:r>
              <a:rPr lang="hu-HU" sz="2800" dirty="0" smtClean="0"/>
              <a:t>2000mrd $ adó/év</a:t>
            </a:r>
            <a:br>
              <a:rPr lang="hu-HU" sz="2800" dirty="0" smtClean="0"/>
            </a:br>
            <a:r>
              <a:rPr lang="hu-HU" sz="2800" dirty="0" smtClean="0"/>
              <a:t>NY campus: 30 év, 400 cég, 29000 munkahely</a:t>
            </a:r>
          </a:p>
          <a:p>
            <a:pPr>
              <a:defRPr/>
            </a:pPr>
            <a:r>
              <a:rPr lang="hu-HU" sz="2800" dirty="0" smtClean="0"/>
              <a:t>BME: új hallgatói partnerségi viszony</a:t>
            </a:r>
            <a:br>
              <a:rPr lang="hu-HU" sz="2800" dirty="0" smtClean="0"/>
            </a:b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munkahelyet keresni, hanem teremteni</a:t>
            </a:r>
          </a:p>
          <a:p>
            <a:pPr>
              <a:defRPr/>
            </a:pPr>
            <a:r>
              <a:rPr lang="hu-HU" sz="2800" dirty="0" smtClean="0"/>
              <a:t>Ne „követeljék” vagy „várják” képzettségüknek megfelelő munkát,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teremtsék meg</a:t>
            </a:r>
            <a:r>
              <a:rPr lang="hu-HU" sz="2800" dirty="0" smtClean="0"/>
              <a:t> azt!</a:t>
            </a:r>
          </a:p>
          <a:p>
            <a:pPr>
              <a:defRPr/>
            </a:pPr>
            <a:r>
              <a:rPr lang="hu-HU" sz="2800" dirty="0" smtClean="0"/>
              <a:t>Szakmánk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</a:t>
            </a:r>
            <a:r>
              <a:rPr lang="hu-HU" sz="2800" dirty="0" smtClean="0"/>
              <a:t>, BME nyitott a világra</a:t>
            </a:r>
          </a:p>
          <a:p>
            <a:pPr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Egységes campus</a:t>
            </a:r>
            <a:r>
              <a:rPr lang="hu-HU" sz="2800" dirty="0" smtClean="0"/>
              <a:t>, technológiai centrum</a:t>
            </a:r>
          </a:p>
        </p:txBody>
      </p:sp>
      <p:sp>
        <p:nvSpPr>
          <p:cNvPr id="19460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1CB759-8DBE-41B7-8A81-746391FB7EE5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9461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092847-1944-45F4-8669-3048E82E7ACB}" type="slidenum">
              <a:rPr lang="hu-HU" smtClean="0"/>
              <a:pPr eaLnBrk="1" hangingPunct="1"/>
              <a:t>18</a:t>
            </a:fld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3" name="Szövegdoboz 6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  </a:t>
            </a:r>
            <a:endParaRPr lang="en-US" smtClean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392612"/>
          </a:xfrm>
        </p:spPr>
        <p:txBody>
          <a:bodyPr/>
          <a:lstStyle/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r>
              <a:rPr lang="hu-HU" smtClean="0"/>
              <a:t>             Köszönöm a figyelmet!</a:t>
            </a:r>
            <a:endParaRPr lang="en-US" smtClean="0"/>
          </a:p>
        </p:txBody>
      </p:sp>
      <p:sp>
        <p:nvSpPr>
          <p:cNvPr id="20484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18004C-5FCB-4BA3-B549-EB5D8AACC0E6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2048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C0D07F-ECC2-45B2-9CF9-D7C97580FA5A}" type="slidenum">
              <a:rPr lang="hu-HU" smtClean="0"/>
              <a:pPr eaLnBrk="1" hangingPunct="1"/>
              <a:t>19</a:t>
            </a:fld>
            <a:endParaRPr lang="hu-HU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7" name="Szövegdoboz 6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36861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Cím 1"/>
          <p:cNvSpPr txBox="1">
            <a:spLocks/>
          </p:cNvSpPr>
          <p:nvPr/>
        </p:nvSpPr>
        <p:spPr bwMode="auto">
          <a:xfrm>
            <a:off x="331788" y="152400"/>
            <a:ext cx="6121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sz="2800" b="1">
                <a:latin typeface="Verdana" pitchFamily="34" charset="0"/>
              </a:rPr>
              <a:t>Folytatjuk…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20490" name="Téglalap 7"/>
          <p:cNvSpPr>
            <a:spLocks noChangeArrowheads="1"/>
          </p:cNvSpPr>
          <p:nvPr/>
        </p:nvSpPr>
        <p:spPr bwMode="auto">
          <a:xfrm>
            <a:off x="2393950" y="1482725"/>
            <a:ext cx="6858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000"/>
              <a:t>2012. április 2. 	Innovációs tükörprogramok </a:t>
            </a:r>
          </a:p>
          <a:p>
            <a:r>
              <a:rPr lang="hu-HU" sz="2000"/>
              <a:t>		meghirdetése a BME-n </a:t>
            </a:r>
            <a:br>
              <a:rPr lang="hu-HU" sz="2000"/>
            </a:br>
            <a:r>
              <a:rPr lang="hu-HU" sz="2000"/>
              <a:t>2012. április 11.	TT Irodák találkozója a BME-n </a:t>
            </a:r>
            <a:br>
              <a:rPr lang="hu-HU" sz="2000"/>
            </a:br>
            <a:r>
              <a:rPr lang="hu-HU" sz="2000"/>
              <a:t>2012. április 25. Technológiatranszfer TÁMOP program </a:t>
            </a:r>
          </a:p>
          <a:p>
            <a:r>
              <a:rPr lang="hu-HU" sz="2000"/>
              <a:t>		záró konferencia: Új K+F </a:t>
            </a:r>
            <a:r>
              <a:rPr lang="hu-HU" sz="2000" b="1"/>
              <a:t>együttműködési</a:t>
            </a:r>
          </a:p>
          <a:p>
            <a:r>
              <a:rPr lang="hu-HU" sz="2000" b="1"/>
              <a:t> 		modellek</a:t>
            </a:r>
            <a:r>
              <a:rPr lang="hu-HU" sz="2000"/>
              <a:t> kialakítása a BME-n </a:t>
            </a:r>
          </a:p>
          <a:p>
            <a:r>
              <a:rPr lang="hu-HU" sz="2000"/>
              <a:t>2012 május: 	Kutatóegyetemi hallgatói nap </a:t>
            </a:r>
            <a:br>
              <a:rPr lang="hu-HU" sz="2000"/>
            </a:br>
            <a:r>
              <a:rPr lang="hu-HU" sz="2000"/>
              <a:t>2012. június 21. Kutatóegyetemi TÁMOP záró rendezvény</a:t>
            </a:r>
            <a:br>
              <a:rPr lang="hu-HU" sz="2000"/>
            </a:br>
            <a:r>
              <a:rPr lang="hu-HU" sz="2000"/>
              <a:t>2012. július eleje: FP7 utolsó felhívás hazai meghirdetése </a:t>
            </a:r>
          </a:p>
          <a:p>
            <a:r>
              <a:rPr lang="hu-HU" sz="2000"/>
              <a:t>      		és Horizon2020.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77590B-4AC5-4367-AF93-399BB5F6F6A1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51F70C-F846-40CF-B965-41B8D43EDC74}" type="slidenum">
              <a:rPr lang="hu-HU" smtClean="0"/>
              <a:pPr eaLnBrk="1" hangingPunct="1"/>
              <a:t>2</a:t>
            </a:fld>
            <a:endParaRPr lang="hu-HU" smtClean="0"/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323850" y="1557338"/>
            <a:ext cx="84963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hu-HU" sz="4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Alkotói-kutatói </a:t>
            </a:r>
            <a:r>
              <a:rPr lang="hu-HU" sz="4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munka és </a:t>
            </a:r>
            <a:r>
              <a:rPr lang="hu-HU" sz="4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együttműködés a BME kutatóegyetemi programjában</a:t>
            </a:r>
            <a:endParaRPr lang="hu-HU" sz="40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hu-HU" sz="40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hu-HU" sz="400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Stépán</a:t>
            </a:r>
            <a:r>
              <a:rPr lang="hu-HU" sz="4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Gábor</a:t>
            </a:r>
          </a:p>
        </p:txBody>
      </p:sp>
      <p:sp>
        <p:nvSpPr>
          <p:cNvPr id="2" name="Téglalap 1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9" name="Szövegdoboz 8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27311F-9565-4297-A088-3E4B55D504F0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6EB03C-727E-43F4-997C-BB81CF4DA3CA}" type="slidenum">
              <a:rPr lang="hu-HU" smtClean="0"/>
              <a:pPr eaLnBrk="1" hangingPunct="1"/>
              <a:t>3</a:t>
            </a:fld>
            <a:endParaRPr lang="hu-HU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Ellentmondások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3" cy="43910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b="1" dirty="0" smtClean="0"/>
              <a:t>		 Alkotó		  </a:t>
            </a:r>
            <a:r>
              <a:rPr lang="en-US" b="1" dirty="0" smtClean="0"/>
              <a:t>~</a:t>
            </a:r>
            <a:r>
              <a:rPr lang="hu-HU" b="1" dirty="0" smtClean="0"/>
              <a:t>	      Kutató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hu-HU" sz="2800" dirty="0" smtClean="0"/>
              <a:t>	 megrendelésre		       nyilvános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hu-HU" sz="2800" dirty="0" smtClean="0"/>
              <a:t>	  (</a:t>
            </a:r>
            <a:r>
              <a:rPr lang="hu-HU" sz="2800" dirty="0" err="1" smtClean="0"/>
              <a:t>confidential</a:t>
            </a:r>
            <a:r>
              <a:rPr lang="hu-HU" sz="2800" dirty="0" smtClean="0"/>
              <a:t>)   	          (</a:t>
            </a:r>
            <a:r>
              <a:rPr lang="hu-HU" sz="2800" dirty="0" err="1" smtClean="0"/>
              <a:t>public</a:t>
            </a:r>
            <a:r>
              <a:rPr lang="hu-HU" sz="2800" dirty="0" smtClean="0"/>
              <a:t> </a:t>
            </a:r>
            <a:r>
              <a:rPr lang="hu-HU" sz="2800" dirty="0" err="1" smtClean="0"/>
              <a:t>domain</a:t>
            </a:r>
            <a:r>
              <a:rPr lang="hu-HU" sz="2800" dirty="0" smtClean="0"/>
              <a:t>)</a:t>
            </a:r>
          </a:p>
          <a:p>
            <a:pPr>
              <a:buFontTx/>
              <a:buNone/>
              <a:defRPr/>
            </a:pPr>
            <a:r>
              <a:rPr lang="hu-HU" b="1" dirty="0" smtClean="0"/>
              <a:t>	   Műszaki		  </a:t>
            </a:r>
            <a:r>
              <a:rPr lang="en-US" b="1" dirty="0" smtClean="0"/>
              <a:t>~</a:t>
            </a:r>
            <a:r>
              <a:rPr lang="hu-HU" b="1" dirty="0" smtClean="0"/>
              <a:t> 	     Egyetem</a:t>
            </a:r>
          </a:p>
          <a:p>
            <a:pPr>
              <a:buFontTx/>
              <a:buNone/>
              <a:defRPr/>
            </a:pPr>
            <a:r>
              <a:rPr lang="hu-HU" dirty="0" smtClean="0"/>
              <a:t>	 „specializált</a:t>
            </a:r>
            <a:r>
              <a:rPr lang="en-US" dirty="0" smtClean="0"/>
              <a:t>”</a:t>
            </a:r>
            <a:r>
              <a:rPr lang="hu-HU" dirty="0" smtClean="0"/>
              <a:t>		      általános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hu-HU" sz="2800" b="1" dirty="0" smtClean="0"/>
              <a:t>De:</a:t>
            </a:r>
            <a:r>
              <a:rPr lang="hu-HU" sz="2800" dirty="0" smtClean="0"/>
              <a:t> matematika, fizika,      MIT, </a:t>
            </a:r>
            <a:r>
              <a:rPr lang="hu-HU" sz="2800" dirty="0" err="1" smtClean="0"/>
              <a:t>CalTech</a:t>
            </a:r>
            <a:r>
              <a:rPr lang="hu-HU" sz="2800" dirty="0" smtClean="0"/>
              <a:t>, ETH…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hu-HU" sz="2800" dirty="0" smtClean="0"/>
              <a:t>kémia</a:t>
            </a:r>
            <a:r>
              <a:rPr lang="hu-HU" sz="2800" dirty="0"/>
              <a:t>, gazdaság, </a:t>
            </a:r>
            <a:r>
              <a:rPr lang="hu-HU" sz="2800" i="1" dirty="0" smtClean="0"/>
              <a:t>biológia</a:t>
            </a:r>
            <a:r>
              <a:rPr lang="hu-HU" sz="2800" dirty="0" smtClean="0"/>
              <a:t>,   </a:t>
            </a:r>
            <a:r>
              <a:rPr lang="hu-HU" sz="2800" dirty="0" err="1" smtClean="0"/>
              <a:t>Delft</a:t>
            </a:r>
            <a:r>
              <a:rPr lang="hu-HU" sz="2800" dirty="0" smtClean="0"/>
              <a:t>, KTH, 4TU…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hu-HU" sz="2800" dirty="0" smtClean="0"/>
              <a:t>  </a:t>
            </a:r>
            <a:r>
              <a:rPr lang="hu-HU" sz="2800" dirty="0" err="1" smtClean="0"/>
              <a:t>neuro-pszichológia</a:t>
            </a:r>
            <a:r>
              <a:rPr lang="hu-HU" sz="2800" dirty="0" smtClean="0"/>
              <a:t>…	     (Bologna zárása)</a:t>
            </a: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hu-HU" sz="2800" b="1" dirty="0" smtClean="0"/>
              <a:t>TÁMOP projekt  	  </a:t>
            </a:r>
            <a:r>
              <a:rPr lang="en-US" b="1" dirty="0" smtClean="0"/>
              <a:t>~</a:t>
            </a:r>
            <a:r>
              <a:rPr lang="hu-HU" sz="2800" b="1" dirty="0" smtClean="0"/>
              <a:t> 	   OKM címpályázat</a:t>
            </a:r>
          </a:p>
          <a:p>
            <a:pPr marL="0" indent="0" eaLnBrk="1" hangingPunct="1">
              <a:buFontTx/>
              <a:buNone/>
              <a:defRPr/>
            </a:pPr>
            <a:endParaRPr lang="hu-HU" dirty="0" smtClean="0"/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4" name="Szövegdoboz 10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C4DE7F-9EC3-4939-B2C7-14B02EF7134B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42954D-EB65-42F0-80F3-720A46CEB8F7}" type="slidenum">
              <a:rPr lang="hu-HU" smtClean="0"/>
              <a:pPr eaLnBrk="1" hangingPunct="1"/>
              <a:t>4</a:t>
            </a:fld>
            <a:endParaRPr lang="hu-HU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Mennyire lehet objektív az egyetemek értékelése?</a:t>
            </a:r>
          </a:p>
        </p:txBody>
      </p:sp>
      <p:sp>
        <p:nvSpPr>
          <p:cNvPr id="512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0" y="1412776"/>
            <a:ext cx="9144000" cy="4320480"/>
          </a:xfrm>
          <a:blipFill rotWithShape="1">
            <a:blip r:embed="rId2"/>
            <a:stretch>
              <a:fillRect l="-1667" t="-1836" r="-1667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églalap 5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7" name="Szövegdoboz 6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Nemzetközi rangsorok</a:t>
            </a:r>
            <a:endParaRPr lang="en-US" smtClean="0"/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43926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smtClean="0"/>
              <a:t>  </a:t>
            </a:r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endParaRPr lang="hu-HU" smtClean="0"/>
          </a:p>
          <a:p>
            <a:pPr marL="0" indent="0">
              <a:buFontTx/>
              <a:buNone/>
            </a:pPr>
            <a:r>
              <a:rPr lang="hu-HU" b="1" smtClean="0"/>
              <a:t>BME</a:t>
            </a:r>
            <a:r>
              <a:rPr lang="en-US" smtClean="0"/>
              <a:t> </a:t>
            </a:r>
            <a:r>
              <a:rPr lang="hu-HU" smtClean="0"/>
              <a:t> </a:t>
            </a:r>
            <a:r>
              <a:rPr lang="hu-HU" smtClean="0">
                <a:sym typeface="Wingdings" pitchFamily="2" charset="2"/>
              </a:rPr>
              <a:t>(2009/12) </a:t>
            </a:r>
            <a:r>
              <a:rPr lang="hu-HU" smtClean="0"/>
              <a:t>235-329 (2004) 401-500</a:t>
            </a:r>
            <a:endParaRPr lang="en-US" smtClean="0"/>
          </a:p>
        </p:txBody>
      </p:sp>
      <p:sp>
        <p:nvSpPr>
          <p:cNvPr id="614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7E4346-504B-446C-BB16-462B22DBFEF3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614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D6D25A-6C7F-4026-9994-0350DB4E71AB}" type="slidenum">
              <a:rPr lang="hu-HU" smtClean="0"/>
              <a:pPr eaLnBrk="1" hangingPunct="1"/>
              <a:t>5</a:t>
            </a:fld>
            <a:endParaRPr lang="hu-HU" smtClean="0"/>
          </a:p>
        </p:txBody>
      </p:sp>
      <p:pic>
        <p:nvPicPr>
          <p:cNvPr id="6150" name="Kép 5" descr="http://www.webometrics.info/images/tab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52513"/>
            <a:ext cx="883285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7"/>
          <p:cNvCxnSpPr/>
          <p:nvPr/>
        </p:nvCxnSpPr>
        <p:spPr>
          <a:xfrm>
            <a:off x="5651500" y="1125538"/>
            <a:ext cx="0" cy="4824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700338" y="1125538"/>
            <a:ext cx="0" cy="4319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3203575" y="6091238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4" name="Szövegdoboz 9"/>
          <p:cNvSpPr txBox="1">
            <a:spLocks noChangeArrowheads="1"/>
          </p:cNvSpPr>
          <p:nvPr/>
        </p:nvSpPr>
        <p:spPr bwMode="auto">
          <a:xfrm>
            <a:off x="3708400" y="6021388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6" name="Szövegdoboz 11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106863" y="4724400"/>
            <a:ext cx="104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4000"/>
              <a:t>277</a:t>
            </a:r>
            <a:endParaRPr lang="en-US" sz="4000"/>
          </a:p>
        </p:txBody>
      </p:sp>
      <p:sp>
        <p:nvSpPr>
          <p:cNvPr id="14" name="Ellipszis 13"/>
          <p:cNvSpPr/>
          <p:nvPr/>
        </p:nvSpPr>
        <p:spPr>
          <a:xfrm>
            <a:off x="4051300" y="4721225"/>
            <a:ext cx="1168400" cy="723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52513"/>
            <a:ext cx="88741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piac ítélete – a bemenet(?)</a:t>
            </a:r>
            <a:endParaRPr lang="en-US" smtClean="0"/>
          </a:p>
        </p:txBody>
      </p:sp>
      <p:sp>
        <p:nvSpPr>
          <p:cNvPr id="7172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11735A-2A57-42B9-B0DF-12367F6765DE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7173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E8C6B7-3E48-407E-A15D-AD8DBCFE91B0}" type="slidenum">
              <a:rPr lang="hu-HU" smtClean="0"/>
              <a:pPr eaLnBrk="1" hangingPunct="1"/>
              <a:t>6</a:t>
            </a:fld>
            <a:endParaRPr lang="hu-HU" smtClean="0"/>
          </a:p>
        </p:txBody>
      </p:sp>
      <p:sp>
        <p:nvSpPr>
          <p:cNvPr id="7174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mtClean="0"/>
              <a:t>   </a:t>
            </a:r>
          </a:p>
          <a:p>
            <a:pPr marL="0" indent="0">
              <a:buFontTx/>
              <a:buNone/>
            </a:pPr>
            <a:r>
              <a:rPr lang="hu-HU" smtClean="0"/>
              <a:t>   </a:t>
            </a:r>
            <a:endParaRPr lang="en-US" smtClean="0"/>
          </a:p>
        </p:txBody>
      </p:sp>
      <p:sp>
        <p:nvSpPr>
          <p:cNvPr id="3" name="Ellipszis 2"/>
          <p:cNvSpPr/>
          <p:nvPr/>
        </p:nvSpPr>
        <p:spPr>
          <a:xfrm>
            <a:off x="5003800" y="4941888"/>
            <a:ext cx="3744913" cy="1079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6496050" y="5013325"/>
            <a:ext cx="904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FF0000"/>
                </a:solidFill>
              </a:rPr>
              <a:t>44%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1476375" y="1412875"/>
            <a:ext cx="1800225" cy="39608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2268538" y="2905125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>
                <a:solidFill>
                  <a:srgbClr val="FF0000"/>
                </a:solidFill>
              </a:rPr>
              <a:t>56%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27" name="Diagram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412875"/>
            <a:ext cx="58642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nyíllal 13"/>
          <p:cNvCxnSpPr/>
          <p:nvPr/>
        </p:nvCxnSpPr>
        <p:spPr>
          <a:xfrm flipH="1">
            <a:off x="3635375" y="2565400"/>
            <a:ext cx="54006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3203575" y="6092825"/>
            <a:ext cx="4392613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2" name="Szövegdoboz 15"/>
          <p:cNvSpPr txBox="1">
            <a:spLocks noChangeArrowheads="1"/>
          </p:cNvSpPr>
          <p:nvPr/>
        </p:nvSpPr>
        <p:spPr bwMode="auto">
          <a:xfrm>
            <a:off x="3708400" y="6022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/>
              <a:t>Új lendülettel az európai </a:t>
            </a:r>
          </a:p>
          <a:p>
            <a:pPr eaLnBrk="1" hangingPunct="1"/>
            <a:r>
              <a:rPr lang="hu-HU" b="1"/>
              <a:t>kutatóegyetemek élvonalába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piac ítélete – a kimenet(!)</a:t>
            </a:r>
            <a:endParaRPr lang="en-US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19A3E-F58F-42A1-B282-B105FE213850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509959-E23A-4656-B530-F45831EFC508}" type="slidenum">
              <a:rPr lang="hu-HU" smtClean="0"/>
              <a:pPr eaLnBrk="1" hangingPunct="1"/>
              <a:t>7</a:t>
            </a:fld>
            <a:endParaRPr lang="hu-HU" smtClean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0"/>
            <a:ext cx="8820150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6"/>
          <p:cNvSpPr/>
          <p:nvPr/>
        </p:nvSpPr>
        <p:spPr>
          <a:xfrm>
            <a:off x="1763713" y="1165225"/>
            <a:ext cx="792162" cy="46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835150" y="2749550"/>
            <a:ext cx="792163" cy="46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1979613" y="2349500"/>
            <a:ext cx="792162" cy="4619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llipszis 9"/>
          <p:cNvSpPr/>
          <p:nvPr/>
        </p:nvSpPr>
        <p:spPr>
          <a:xfrm>
            <a:off x="1377950" y="1933575"/>
            <a:ext cx="792163" cy="46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lipszis 10"/>
          <p:cNvSpPr/>
          <p:nvPr/>
        </p:nvSpPr>
        <p:spPr>
          <a:xfrm>
            <a:off x="323850" y="3902075"/>
            <a:ext cx="792163" cy="46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4" name="Szövegdoboz 11"/>
          <p:cNvSpPr txBox="1">
            <a:spLocks noChangeArrowheads="1"/>
          </p:cNvSpPr>
          <p:nvPr/>
        </p:nvSpPr>
        <p:spPr bwMode="auto">
          <a:xfrm>
            <a:off x="6588125" y="4627563"/>
            <a:ext cx="20875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Forrás:</a:t>
            </a:r>
          </a:p>
          <a:p>
            <a:pPr eaLnBrk="1" hangingPunct="1"/>
            <a:r>
              <a:rPr lang="hu-HU"/>
              <a:t>Gazdaság és Vállakozáskutató </a:t>
            </a:r>
          </a:p>
          <a:p>
            <a:pPr eaLnBrk="1" hangingPunct="1"/>
            <a:r>
              <a:rPr lang="hu-HU"/>
              <a:t>Intézet – 2011 </a:t>
            </a:r>
          </a:p>
          <a:p>
            <a:pPr eaLnBrk="1" hangingPunct="1"/>
            <a:r>
              <a:rPr lang="hu-HU"/>
              <a:t>300 „multi”,</a:t>
            </a:r>
          </a:p>
          <a:p>
            <a:pPr eaLnBrk="1" hangingPunct="1"/>
            <a:r>
              <a:rPr lang="hu-HU"/>
              <a:t>3000 KKV </a:t>
            </a:r>
          </a:p>
        </p:txBody>
      </p:sp>
      <p:sp>
        <p:nvSpPr>
          <p:cNvPr id="8205" name="Szövegdoboz 12"/>
          <p:cNvSpPr txBox="1">
            <a:spLocks noChangeArrowheads="1"/>
          </p:cNvSpPr>
          <p:nvPr/>
        </p:nvSpPr>
        <p:spPr bwMode="auto">
          <a:xfrm>
            <a:off x="6515100" y="2190750"/>
            <a:ext cx="24844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/>
              <a:t>Műszaki </a:t>
            </a:r>
          </a:p>
          <a:p>
            <a:pPr eaLnBrk="1" hangingPunct="1"/>
            <a:r>
              <a:rPr lang="hu-HU" sz="2800" b="1"/>
              <a:t>felsőoktatási </a:t>
            </a:r>
          </a:p>
          <a:p>
            <a:pPr eaLnBrk="1" hangingPunct="1"/>
            <a:r>
              <a:rPr lang="hu-HU" sz="2800" b="1"/>
              <a:t>karok</a:t>
            </a:r>
          </a:p>
          <a:p>
            <a:pPr eaLnBrk="1" hangingPunct="1"/>
            <a:r>
              <a:rPr lang="hu-HU" sz="2800" b="1"/>
              <a:t>presztízs-pontjai</a:t>
            </a:r>
            <a:endParaRPr lang="en-US" sz="2800" b="1"/>
          </a:p>
        </p:txBody>
      </p:sp>
      <p:pic>
        <p:nvPicPr>
          <p:cNvPr id="2050" name="Diagram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89743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zis 14"/>
          <p:cNvSpPr/>
          <p:nvPr/>
        </p:nvSpPr>
        <p:spPr>
          <a:xfrm>
            <a:off x="250825" y="1412875"/>
            <a:ext cx="4681538" cy="25225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7275"/>
            <a:ext cx="8640762" cy="56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piac ítélete – a kimenet(!)</a:t>
            </a:r>
            <a:endParaRPr lang="en-US" smtClean="0"/>
          </a:p>
        </p:txBody>
      </p:sp>
      <p:sp>
        <p:nvSpPr>
          <p:cNvPr id="922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u-HU" smtClean="0"/>
              <a:t>  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9221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73B06F-6C9D-4ED3-AADC-E14D75C7291D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9222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B54F8C-E78A-4A4D-B397-D16E999657D7}" type="slidenum">
              <a:rPr lang="hu-HU" smtClean="0"/>
              <a:pPr eaLnBrk="1" hangingPunct="1"/>
              <a:t>8</a:t>
            </a:fld>
            <a:endParaRPr lang="hu-HU" smtClean="0"/>
          </a:p>
        </p:txBody>
      </p:sp>
      <p:sp>
        <p:nvSpPr>
          <p:cNvPr id="9223" name="Szövegdoboz 5"/>
          <p:cNvSpPr txBox="1">
            <a:spLocks noChangeArrowheads="1"/>
          </p:cNvSpPr>
          <p:nvPr/>
        </p:nvSpPr>
        <p:spPr bwMode="auto">
          <a:xfrm>
            <a:off x="6515100" y="2190750"/>
            <a:ext cx="24844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/>
              <a:t>Informatikai </a:t>
            </a:r>
          </a:p>
          <a:p>
            <a:pPr eaLnBrk="1" hangingPunct="1"/>
            <a:r>
              <a:rPr lang="hu-HU" sz="2800" b="1"/>
              <a:t>felsőoktatási </a:t>
            </a:r>
          </a:p>
          <a:p>
            <a:pPr eaLnBrk="1" hangingPunct="1"/>
            <a:r>
              <a:rPr lang="hu-HU" sz="2800" b="1"/>
              <a:t>karok</a:t>
            </a:r>
          </a:p>
          <a:p>
            <a:pPr eaLnBrk="1" hangingPunct="1"/>
            <a:r>
              <a:rPr lang="hu-HU" sz="2800" b="1"/>
              <a:t>presztízs-pontjai</a:t>
            </a:r>
            <a:endParaRPr lang="en-US" sz="2800" b="1"/>
          </a:p>
        </p:txBody>
      </p:sp>
      <p:sp>
        <p:nvSpPr>
          <p:cNvPr id="9224" name="Szövegdoboz 7"/>
          <p:cNvSpPr txBox="1">
            <a:spLocks noChangeArrowheads="1"/>
          </p:cNvSpPr>
          <p:nvPr/>
        </p:nvSpPr>
        <p:spPr bwMode="auto">
          <a:xfrm>
            <a:off x="6588125" y="4627563"/>
            <a:ext cx="20875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Forrás:</a:t>
            </a:r>
          </a:p>
          <a:p>
            <a:pPr eaLnBrk="1" hangingPunct="1"/>
            <a:r>
              <a:rPr lang="hu-HU"/>
              <a:t>Gazdaság és Vállakozáskutató </a:t>
            </a:r>
          </a:p>
          <a:p>
            <a:pPr eaLnBrk="1" hangingPunct="1"/>
            <a:r>
              <a:rPr lang="hu-HU"/>
              <a:t>Intézet – 2010 </a:t>
            </a:r>
          </a:p>
          <a:p>
            <a:pPr eaLnBrk="1" hangingPunct="1"/>
            <a:r>
              <a:rPr lang="hu-HU"/>
              <a:t>300 „multi”,</a:t>
            </a:r>
          </a:p>
          <a:p>
            <a:pPr eaLnBrk="1" hangingPunct="1"/>
            <a:r>
              <a:rPr lang="hu-HU"/>
              <a:t>3000 KKV </a:t>
            </a:r>
          </a:p>
        </p:txBody>
      </p:sp>
      <p:sp>
        <p:nvSpPr>
          <p:cNvPr id="10" name="Ellipszis 9"/>
          <p:cNvSpPr/>
          <p:nvPr/>
        </p:nvSpPr>
        <p:spPr>
          <a:xfrm>
            <a:off x="107950" y="1020763"/>
            <a:ext cx="792163" cy="46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piac ítélete – a műszaki karok területi keresettsége</a:t>
            </a:r>
            <a:endParaRPr lang="en-US" smtClean="0"/>
          </a:p>
        </p:txBody>
      </p:sp>
      <p:sp>
        <p:nvSpPr>
          <p:cNvPr id="10243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CDB3A8-3B3A-4700-A9BB-FD6DCC5AC5FA}" type="datetime1">
              <a:rPr lang="hu-HU" smtClean="0">
                <a:latin typeface="Tahoma" pitchFamily="34" charset="0"/>
              </a:rPr>
              <a:pPr eaLnBrk="1" hangingPunct="1"/>
              <a:t>2012.03.30.</a:t>
            </a:fld>
            <a:endParaRPr lang="hu-HU" smtClean="0">
              <a:latin typeface="Tahoma" pitchFamily="34" charset="0"/>
            </a:endParaRPr>
          </a:p>
        </p:txBody>
      </p:sp>
      <p:sp>
        <p:nvSpPr>
          <p:cNvPr id="10244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CBE597-F2E2-479A-9EC1-79DD9BCD0D09}" type="slidenum">
              <a:rPr lang="hu-HU" smtClean="0"/>
              <a:pPr eaLnBrk="1" hangingPunct="1"/>
              <a:t>9</a:t>
            </a:fld>
            <a:endParaRPr lang="hu-HU" smtClean="0"/>
          </a:p>
        </p:txBody>
      </p:sp>
      <p:pic>
        <p:nvPicPr>
          <p:cNvPr id="10245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125538"/>
            <a:ext cx="69754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zövegdoboz 6"/>
          <p:cNvSpPr txBox="1">
            <a:spLocks noChangeArrowheads="1"/>
          </p:cNvSpPr>
          <p:nvPr/>
        </p:nvSpPr>
        <p:spPr bwMode="auto">
          <a:xfrm>
            <a:off x="7812088" y="4892675"/>
            <a:ext cx="1439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Forrás:</a:t>
            </a:r>
          </a:p>
          <a:p>
            <a:pPr eaLnBrk="1" hangingPunct="1"/>
            <a:r>
              <a:rPr lang="hu-HU"/>
              <a:t>GVI – 2010 </a:t>
            </a:r>
          </a:p>
          <a:p>
            <a:pPr eaLnBrk="1" hangingPunct="1"/>
            <a:r>
              <a:rPr lang="hu-HU"/>
              <a:t>300 „multi”,</a:t>
            </a:r>
          </a:p>
          <a:p>
            <a:pPr eaLnBrk="1" hangingPunct="1"/>
            <a:r>
              <a:rPr lang="hu-HU"/>
              <a:t>3000 KKV </a:t>
            </a:r>
          </a:p>
        </p:txBody>
      </p:sp>
      <p:sp>
        <p:nvSpPr>
          <p:cNvPr id="10247" name="Tartalom helye 2"/>
          <p:cNvSpPr>
            <a:spLocks noGrp="1"/>
          </p:cNvSpPr>
          <p:nvPr>
            <p:ph idx="1"/>
          </p:nvPr>
        </p:nvSpPr>
        <p:spPr>
          <a:xfrm>
            <a:off x="0" y="1341438"/>
            <a:ext cx="8964613" cy="4392612"/>
          </a:xfrm>
        </p:spPr>
        <p:txBody>
          <a:bodyPr/>
          <a:lstStyle/>
          <a:p>
            <a:r>
              <a:rPr lang="hu-HU" sz="2800" smtClean="0"/>
              <a:t>A BME hallgatók fele</a:t>
            </a:r>
            <a:br>
              <a:rPr lang="hu-HU" sz="2800" smtClean="0"/>
            </a:br>
            <a:r>
              <a:rPr lang="hu-HU" sz="2800" smtClean="0"/>
              <a:t>„vidéki”, de a BME</a:t>
            </a:r>
            <a:br>
              <a:rPr lang="hu-HU" sz="2800" smtClean="0"/>
            </a:br>
            <a:r>
              <a:rPr lang="hu-HU" sz="2800" smtClean="0"/>
              <a:t>az „országnak” ad </a:t>
            </a:r>
          </a:p>
          <a:p>
            <a:r>
              <a:rPr lang="hu-HU" sz="2800" smtClean="0"/>
              <a:t>Nemzetközi</a:t>
            </a:r>
            <a:br>
              <a:rPr lang="hu-HU" sz="2800" smtClean="0"/>
            </a:br>
            <a:r>
              <a:rPr lang="hu-HU" sz="2800" smtClean="0"/>
              <a:t>színvonal a</a:t>
            </a:r>
            <a:br>
              <a:rPr lang="hu-HU" sz="2800" smtClean="0"/>
            </a:br>
            <a:r>
              <a:rPr lang="hu-HU" sz="2800" smtClean="0"/>
              <a:t>mérték</a:t>
            </a:r>
          </a:p>
          <a:p>
            <a:r>
              <a:rPr lang="hu-HU" sz="2800" smtClean="0"/>
              <a:t>Eötvös</a:t>
            </a:r>
            <a:br>
              <a:rPr lang="hu-HU" sz="2800" smtClean="0"/>
            </a:br>
            <a:r>
              <a:rPr lang="hu-HU" sz="2800" smtClean="0"/>
              <a:t>Loránd a</a:t>
            </a:r>
            <a:br>
              <a:rPr lang="hu-HU" sz="2800" smtClean="0"/>
            </a:br>
            <a:r>
              <a:rPr lang="hu-HU" sz="2800" smtClean="0"/>
              <a:t>tudomány</a:t>
            </a:r>
            <a:br>
              <a:rPr lang="hu-HU" sz="2800" smtClean="0"/>
            </a:br>
            <a:r>
              <a:rPr lang="hu-HU" sz="2800" smtClean="0"/>
              <a:t>zászlajáról…</a:t>
            </a:r>
          </a:p>
        </p:txBody>
      </p:sp>
      <p:sp>
        <p:nvSpPr>
          <p:cNvPr id="8" name="Ellipszis 7"/>
          <p:cNvSpPr/>
          <p:nvPr/>
        </p:nvSpPr>
        <p:spPr>
          <a:xfrm>
            <a:off x="5651500" y="3541713"/>
            <a:ext cx="792163" cy="463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4643438" y="3141663"/>
            <a:ext cx="792162" cy="463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llipszis 12"/>
          <p:cNvSpPr/>
          <p:nvPr/>
        </p:nvSpPr>
        <p:spPr>
          <a:xfrm>
            <a:off x="5292725" y="5732463"/>
            <a:ext cx="792163" cy="4635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zis 13"/>
          <p:cNvSpPr/>
          <p:nvPr/>
        </p:nvSpPr>
        <p:spPr>
          <a:xfrm>
            <a:off x="7019925" y="5918200"/>
            <a:ext cx="792163" cy="4635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365</Words>
  <Application>Microsoft Office PowerPoint</Application>
  <PresentationFormat>Diavetítés a képernyőre (4:3 oldalarány)</PresentationFormat>
  <Paragraphs>185</Paragraphs>
  <Slides>19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Verdana</vt:lpstr>
      <vt:lpstr>Tahoma</vt:lpstr>
      <vt:lpstr>Wingdings</vt:lpstr>
      <vt:lpstr>Default Design</vt:lpstr>
      <vt:lpstr>Bitmap Image</vt:lpstr>
      <vt:lpstr>PowerPoint bemutató</vt:lpstr>
      <vt:lpstr>PowerPoint bemutató</vt:lpstr>
      <vt:lpstr>Ellentmondások</vt:lpstr>
      <vt:lpstr>Mennyire lehet objektív az egyetemek értékelése?</vt:lpstr>
      <vt:lpstr>Nemzetközi rangsorok</vt:lpstr>
      <vt:lpstr>A piac ítélete – a bemenet(?)</vt:lpstr>
      <vt:lpstr>A piac ítélete – a kimenet(!)</vt:lpstr>
      <vt:lpstr>A piac ítélete – a kimenet(!)</vt:lpstr>
      <vt:lpstr>A piac ítélete – a műszaki karok területi keresettsége</vt:lpstr>
      <vt:lpstr>Ellentmondások és félreértések</vt:lpstr>
      <vt:lpstr>Mérőszámok eloszlása</vt:lpstr>
      <vt:lpstr>Kutatóegyetemi címpályázat belépési kritériumok</vt:lpstr>
      <vt:lpstr>Kutatóegyetemi címpályázat pontozási rendszere</vt:lpstr>
      <vt:lpstr>TÁMOP Kutatóegyetemi pályázat súlyozása</vt:lpstr>
      <vt:lpstr>Kutatóegyetemi stratégia</vt:lpstr>
      <vt:lpstr>Kutatóegyetemi számaink</vt:lpstr>
      <vt:lpstr>Kutatóegyetemi számaink</vt:lpstr>
      <vt:lpstr>Műszaki irányultságú kutatóegyetem szerepe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</dc:creator>
  <cp:lastModifiedBy>Stepan</cp:lastModifiedBy>
  <cp:revision>101</cp:revision>
  <dcterms:created xsi:type="dcterms:W3CDTF">2010-10-28T11:39:00Z</dcterms:created>
  <dcterms:modified xsi:type="dcterms:W3CDTF">2012-03-30T21:53:35Z</dcterms:modified>
</cp:coreProperties>
</file>