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80" r:id="rId12"/>
    <p:sldId id="281" r:id="rId13"/>
    <p:sldId id="282" r:id="rId14"/>
    <p:sldId id="283" r:id="rId15"/>
    <p:sldId id="284" r:id="rId16"/>
    <p:sldId id="267" r:id="rId17"/>
    <p:sldId id="285" r:id="rId18"/>
    <p:sldId id="274" r:id="rId19"/>
    <p:sldId id="286" r:id="rId20"/>
    <p:sldId id="270" r:id="rId21"/>
    <p:sldId id="266" r:id="rId22"/>
    <p:sldId id="269" r:id="rId23"/>
    <p:sldId id="287" r:id="rId24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5E0000"/>
    <a:srgbClr val="540000"/>
    <a:srgbClr val="5E5848"/>
    <a:srgbClr val="958963"/>
    <a:srgbClr val="E6D7A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014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4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unkaf&#252;zet1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D:\Users\molnara\Documents\F&#337;oszt&#225;ly\2011\OGYbesz\OGYbesz_2009-10.szept\OGYbesz%202009-10\Diagramok_OGYbesz_2009-10.xlsx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molnara\Documents\F&#337;oszt&#225;ly\2011\OGYbesz\OGYbesz_2009-10.szept\Diagramok_OGYbesz_2009-10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lszarka\Local%20Settings\Temporary%20Internet%20Files\Content.Outlook\BVUTET36\IF_2010%20(5).xls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chart>
    <c:title>
      <c:tx>
        <c:rich>
          <a:bodyPr/>
          <a:lstStyle/>
          <a:p>
            <a:pPr>
              <a:defRPr lang="en-US" sz="3600" b="1" kern="1200" dirty="0">
                <a:solidFill>
                  <a:srgbClr val="5E5848"/>
                </a:solidFill>
                <a:latin typeface="Garamond" pitchFamily="18" charset="0"/>
                <a:ea typeface="+mj-ea"/>
                <a:cs typeface="+mj-cs"/>
              </a:defRPr>
            </a:pPr>
            <a:r>
              <a:rPr lang="en-US" sz="2400" b="1" kern="1200" dirty="0" smtClean="0">
                <a:solidFill>
                  <a:srgbClr val="5E5848"/>
                </a:solidFill>
                <a:latin typeface="Garamond" pitchFamily="18" charset="0"/>
                <a:ea typeface="+mj-ea"/>
                <a:cs typeface="+mj-cs"/>
              </a:rPr>
              <a:t>Springer</a:t>
            </a:r>
            <a:r>
              <a:rPr lang="hu-HU" sz="2400" b="1" kern="1200" dirty="0" smtClean="0">
                <a:solidFill>
                  <a:srgbClr val="5E5848"/>
                </a:solidFill>
                <a:latin typeface="Garamond" pitchFamily="18" charset="0"/>
                <a:ea typeface="+mj-ea"/>
                <a:cs typeface="+mj-cs"/>
              </a:rPr>
              <a:t> 2011</a:t>
            </a:r>
            <a:endParaRPr lang="en-US" sz="2400" b="1" kern="1200" dirty="0">
              <a:solidFill>
                <a:srgbClr val="5E5848"/>
              </a:solidFill>
              <a:latin typeface="Garamond" pitchFamily="18" charset="0"/>
              <a:ea typeface="+mj-ea"/>
              <a:cs typeface="+mj-cs"/>
            </a:endParaRPr>
          </a:p>
        </c:rich>
      </c:tx>
      <c:layout>
        <c:manualLayout>
          <c:xMode val="edge"/>
          <c:yMode val="edge"/>
          <c:x val="0.39407261592300996"/>
          <c:y val="1.4113681441938438E-2"/>
        </c:manualLayout>
      </c:layout>
      <c:overlay val="1"/>
    </c:title>
    <c:plotArea>
      <c:layout/>
      <c:barChart>
        <c:barDir val="bar"/>
        <c:grouping val="clustered"/>
        <c:ser>
          <c:idx val="0"/>
          <c:order val="0"/>
          <c:tx>
            <c:strRef>
              <c:f>Munka1!$F$57</c:f>
              <c:strCache>
                <c:ptCount val="1"/>
                <c:pt idx="0">
                  <c:v>Downloads</c:v>
                </c:pt>
              </c:strCache>
            </c:strRef>
          </c:tx>
          <c:cat>
            <c:strRef>
              <c:f>Munka1!$A$3:$A$48</c:f>
              <c:strCache>
                <c:ptCount val="46"/>
                <c:pt idx="0">
                  <c:v>KTI Institute for Transport Sciences Ltd.</c:v>
                </c:pt>
                <c:pt idx="1">
                  <c:v>Magyar Energia Hivatal</c:v>
                </c:pt>
                <c:pt idx="2">
                  <c:v>King Sigismund College, Budapest</c:v>
                </c:pt>
                <c:pt idx="3">
                  <c:v>Institute of Geodesy, Cartography and Remote Sensing</c:v>
                </c:pt>
                <c:pt idx="4">
                  <c:v>St Borbala Hospital</c:v>
                </c:pt>
                <c:pt idx="5">
                  <c:v>National Institute of Rheumatology and Physiotherapy</c:v>
                </c:pt>
                <c:pt idx="6">
                  <c:v>Zrinyi Miklós Nemzetvédelmi Egyetem</c:v>
                </c:pt>
                <c:pt idx="7">
                  <c:v>Budai Irgalmasrendi Korhaz Kht. Orvosi Konyvtar</c:v>
                </c:pt>
                <c:pt idx="8">
                  <c:v>International Business School</c:v>
                </c:pt>
                <c:pt idx="9">
                  <c:v>Research Institute for Animal Breeding and Nutrition</c:v>
                </c:pt>
                <c:pt idx="10">
                  <c:v>National Institute of Pharmacy</c:v>
                </c:pt>
                <c:pt idx="11">
                  <c:v>Országos Idegtudományi Intézet</c:v>
                </c:pt>
                <c:pt idx="12">
                  <c:v>Polytechnic of Dunaújváros</c:v>
                </c:pt>
                <c:pt idx="13">
                  <c:v>Orszagos Meteorologiai Szolgalat Konyvtara - OMSZ</c:v>
                </c:pt>
                <c:pt idx="14">
                  <c:v>Bay Zoltan Közalapitvany</c:v>
                </c:pt>
                <c:pt idx="15">
                  <c:v>Kecskemeti Foiskola Konyvtar es Informacios Kozpont</c:v>
                </c:pt>
                <c:pt idx="16">
                  <c:v>Nyiregyhazi Foiskola</c:v>
                </c:pt>
                <c:pt idx="17">
                  <c:v>Markusovszky Teaching Hospital County of Vas</c:v>
                </c:pt>
                <c:pt idx="18">
                  <c:v>Károli Gáspár University of the Reformed Church, Budapest</c:v>
                </c:pt>
                <c:pt idx="19">
                  <c:v>Eszterházy Károly College, Eger</c:v>
                </c:pt>
                <c:pt idx="20">
                  <c:v>Magyar Állami Eötvös Loránd Geofizikai Intézet Könyvtára</c:v>
                </c:pt>
                <c:pt idx="21">
                  <c:v>National Institute for Strategic Health Research</c:v>
                </c:pt>
                <c:pt idx="22">
                  <c:v>Cereal Research Non-Profit Company</c:v>
                </c:pt>
                <c:pt idx="23">
                  <c:v>Janos Balassa Hospital of the Municipality of Tolna County</c:v>
                </c:pt>
                <c:pt idx="24">
                  <c:v>Széchenyi István Egyetem</c:v>
                </c:pt>
                <c:pt idx="25">
                  <c:v>Universitat Kaposvari Egyetem ATK</c:v>
                </c:pt>
                <c:pt idx="26">
                  <c:v>Agricultural Biotechnology Center</c:v>
                </c:pt>
                <c:pt idx="27">
                  <c:v>Obuda University</c:v>
                </c:pt>
                <c:pt idx="28">
                  <c:v>St. George Hospital</c:v>
                </c:pt>
                <c:pt idx="29">
                  <c:v>National Public Health and Medical Officer Service</c:v>
                </c:pt>
                <c:pt idx="30">
                  <c:v>Hungarian Natural History Museum</c:v>
                </c:pt>
                <c:pt idx="31">
                  <c:v>Transylvania Sapientia University</c:v>
                </c:pt>
                <c:pt idx="32">
                  <c:v>Orszagos Onkologiai Intezet</c:v>
                </c:pt>
                <c:pt idx="33">
                  <c:v>Megyei Csolnoky Ferenc Korhaz</c:v>
                </c:pt>
                <c:pt idx="34">
                  <c:v>University of Miskolc</c:v>
                </c:pt>
                <c:pt idx="35">
                  <c:v>Szent István University</c:v>
                </c:pt>
                <c:pt idx="36">
                  <c:v>University of Veszprém</c:v>
                </c:pt>
                <c:pt idx="37">
                  <c:v>Central European University Library</c:v>
                </c:pt>
                <c:pt idx="38">
                  <c:v>Corvinus University</c:v>
                </c:pt>
                <c:pt idx="39">
                  <c:v>Budapest Univ of Technology and Econ.</c:v>
                </c:pt>
                <c:pt idx="40">
                  <c:v>Pécs University of Sciences</c:v>
                </c:pt>
                <c:pt idx="41">
                  <c:v>Eotovos Lorand University</c:v>
                </c:pt>
                <c:pt idx="42">
                  <c:v>University of Debrecen, Medical &amp; Health Science Center</c:v>
                </c:pt>
                <c:pt idx="43">
                  <c:v>Semmelweis University</c:v>
                </c:pt>
                <c:pt idx="44">
                  <c:v>Hungarian Academy of Sciences Central Library</c:v>
                </c:pt>
                <c:pt idx="45">
                  <c:v>University of Szeged</c:v>
                </c:pt>
              </c:strCache>
            </c:strRef>
          </c:cat>
          <c:val>
            <c:numRef>
              <c:f>Munka1!$E$3:$E$48</c:f>
              <c:numCache>
                <c:formatCode>General</c:formatCode>
                <c:ptCount val="46"/>
                <c:pt idx="0">
                  <c:v>34</c:v>
                </c:pt>
                <c:pt idx="1">
                  <c:v>34</c:v>
                </c:pt>
                <c:pt idx="2">
                  <c:v>76</c:v>
                </c:pt>
                <c:pt idx="3">
                  <c:v>91</c:v>
                </c:pt>
                <c:pt idx="4">
                  <c:v>110</c:v>
                </c:pt>
                <c:pt idx="5">
                  <c:v>127</c:v>
                </c:pt>
                <c:pt idx="6">
                  <c:v>195</c:v>
                </c:pt>
                <c:pt idx="7">
                  <c:v>206</c:v>
                </c:pt>
                <c:pt idx="8">
                  <c:v>213</c:v>
                </c:pt>
                <c:pt idx="9">
                  <c:v>227</c:v>
                </c:pt>
                <c:pt idx="10">
                  <c:v>242</c:v>
                </c:pt>
                <c:pt idx="11">
                  <c:v>259</c:v>
                </c:pt>
                <c:pt idx="12">
                  <c:v>279</c:v>
                </c:pt>
                <c:pt idx="13">
                  <c:v>322</c:v>
                </c:pt>
                <c:pt idx="14">
                  <c:v>410</c:v>
                </c:pt>
                <c:pt idx="15">
                  <c:v>410</c:v>
                </c:pt>
                <c:pt idx="16">
                  <c:v>494</c:v>
                </c:pt>
                <c:pt idx="17">
                  <c:v>620</c:v>
                </c:pt>
                <c:pt idx="18">
                  <c:v>665</c:v>
                </c:pt>
                <c:pt idx="19">
                  <c:v>683</c:v>
                </c:pt>
                <c:pt idx="20">
                  <c:v>685</c:v>
                </c:pt>
                <c:pt idx="21">
                  <c:v>753</c:v>
                </c:pt>
                <c:pt idx="22">
                  <c:v>803</c:v>
                </c:pt>
                <c:pt idx="23">
                  <c:v>810</c:v>
                </c:pt>
                <c:pt idx="24">
                  <c:v>882</c:v>
                </c:pt>
                <c:pt idx="25">
                  <c:v>932</c:v>
                </c:pt>
                <c:pt idx="26">
                  <c:v>1373</c:v>
                </c:pt>
                <c:pt idx="27">
                  <c:v>1411</c:v>
                </c:pt>
                <c:pt idx="28">
                  <c:v>1672</c:v>
                </c:pt>
                <c:pt idx="29">
                  <c:v>1704</c:v>
                </c:pt>
                <c:pt idx="30">
                  <c:v>1704</c:v>
                </c:pt>
                <c:pt idx="31">
                  <c:v>1722</c:v>
                </c:pt>
                <c:pt idx="32">
                  <c:v>1883</c:v>
                </c:pt>
                <c:pt idx="33">
                  <c:v>5045</c:v>
                </c:pt>
                <c:pt idx="34">
                  <c:v>5315</c:v>
                </c:pt>
                <c:pt idx="35">
                  <c:v>6440</c:v>
                </c:pt>
                <c:pt idx="36">
                  <c:v>7830</c:v>
                </c:pt>
                <c:pt idx="37">
                  <c:v>9807</c:v>
                </c:pt>
                <c:pt idx="38">
                  <c:v>10765</c:v>
                </c:pt>
                <c:pt idx="39">
                  <c:v>19007</c:v>
                </c:pt>
                <c:pt idx="40">
                  <c:v>24470</c:v>
                </c:pt>
                <c:pt idx="41">
                  <c:v>29491</c:v>
                </c:pt>
                <c:pt idx="42">
                  <c:v>30486</c:v>
                </c:pt>
                <c:pt idx="43">
                  <c:v>36459</c:v>
                </c:pt>
                <c:pt idx="44">
                  <c:v>42150</c:v>
                </c:pt>
                <c:pt idx="45">
                  <c:v>48889</c:v>
                </c:pt>
              </c:numCache>
            </c:numRef>
          </c:val>
        </c:ser>
        <c:axId val="56220672"/>
        <c:axId val="57168640"/>
      </c:barChart>
      <c:catAx>
        <c:axId val="56220672"/>
        <c:scaling>
          <c:orientation val="minMax"/>
        </c:scaling>
        <c:axPos val="l"/>
        <c:tickLblPos val="nextTo"/>
        <c:crossAx val="57168640"/>
        <c:crosses val="autoZero"/>
        <c:auto val="1"/>
        <c:lblAlgn val="ctr"/>
        <c:lblOffset val="100"/>
      </c:catAx>
      <c:valAx>
        <c:axId val="57168640"/>
        <c:scaling>
          <c:orientation val="minMax"/>
        </c:scaling>
        <c:axPos val="b"/>
        <c:majorGridlines/>
        <c:numFmt formatCode="General" sourceLinked="1"/>
        <c:tickLblPos val="nextTo"/>
        <c:crossAx val="5622067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7947859555556166"/>
          <c:y val="1.1391141853441034E-2"/>
          <c:w val="0.14741358027022927"/>
          <c:h val="1.9459388964799935E-2"/>
        </c:manualLayout>
      </c:layout>
    </c:legend>
    <c:plotVisOnly val="1"/>
    <c:dispBlanksAs val="gap"/>
  </c:chart>
  <c:spPr>
    <a:ln>
      <a:noFill/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u-HU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38688371591548676"/>
          <c:y val="9.7171861781740226E-2"/>
          <c:w val="0.38967100588936565"/>
          <c:h val="0.87253995489126557"/>
        </c:manualLayout>
      </c:layout>
      <c:barChart>
        <c:barDir val="bar"/>
        <c:grouping val="clustered"/>
        <c:ser>
          <c:idx val="0"/>
          <c:order val="0"/>
          <c:tx>
            <c:strRef>
              <c:f>Munka1!$B$46</c:f>
              <c:strCache>
                <c:ptCount val="1"/>
                <c:pt idx="0">
                  <c:v>GOP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Lbls>
            <c:dLbl>
              <c:idx val="4"/>
              <c:layout>
                <c:manualLayout>
                  <c:x val="0"/>
                  <c:y val="2.7545000831772346E-3"/>
                </c:manualLayout>
              </c:layout>
              <c:showVal val="1"/>
            </c:dLbl>
            <c:dLbl>
              <c:idx val="5"/>
              <c:layout>
                <c:manualLayout>
                  <c:x val="-4.2781382754925818E-3"/>
                  <c:y val="2.7545000831772346E-3"/>
                </c:manualLayout>
              </c:layout>
              <c:showVal val="1"/>
            </c:dLbl>
            <c:txPr>
              <a:bodyPr/>
              <a:lstStyle/>
              <a:p>
                <a:pPr>
                  <a:defRPr sz="600" b="1"/>
                </a:pPr>
                <a:endParaRPr lang="hu-HU"/>
              </a:p>
            </c:txPr>
            <c:showVal val="1"/>
          </c:dLbls>
          <c:cat>
            <c:strRef>
              <c:f>(Munka1!$A$47:$A$59,Munka1!$A$61:$A$68)</c:f>
              <c:strCache>
                <c:ptCount val="21"/>
                <c:pt idx="0">
                  <c:v>Szegedi Tudományegyetem</c:v>
                </c:pt>
                <c:pt idx="1">
                  <c:v>Debreceni Egyetem</c:v>
                </c:pt>
                <c:pt idx="2">
                  <c:v>Pécsi Tudományegyetem</c:v>
                </c:pt>
                <c:pt idx="3">
                  <c:v>Széchenyi István Egyetem</c:v>
                </c:pt>
                <c:pt idx="4">
                  <c:v>Miskolci Egyetem</c:v>
                </c:pt>
                <c:pt idx="5">
                  <c:v>Nyugat-magyarországi Egyetem</c:v>
                </c:pt>
                <c:pt idx="6">
                  <c:v>Eszterházy Károly Főiskola</c:v>
                </c:pt>
                <c:pt idx="7">
                  <c:v>Pannon Egyetem</c:v>
                </c:pt>
                <c:pt idx="8">
                  <c:v>Kecskeméti Főiskola</c:v>
                </c:pt>
                <c:pt idx="9">
                  <c:v>Dunaújvárosi Főiskola</c:v>
                </c:pt>
                <c:pt idx="10">
                  <c:v>Semmelweis Egyetem</c:v>
                </c:pt>
                <c:pt idx="11">
                  <c:v>Kaposvári Egyetem</c:v>
                </c:pt>
                <c:pt idx="12">
                  <c:v>Budapesti Műszaki és</c:v>
                </c:pt>
                <c:pt idx="13">
                  <c:v>Budapesti Corvinus Egyetem</c:v>
                </c:pt>
                <c:pt idx="14">
                  <c:v>Eötvös Loránd Tudományegyetem</c:v>
                </c:pt>
                <c:pt idx="15">
                  <c:v>Nyíregyházi Főiskola</c:v>
                </c:pt>
                <c:pt idx="16">
                  <c:v>Budapesti Gazdasági Főiskola</c:v>
                </c:pt>
                <c:pt idx="17">
                  <c:v>Szent István Egyetem</c:v>
                </c:pt>
                <c:pt idx="18">
                  <c:v>Károly Róbert Főiskola</c:v>
                </c:pt>
                <c:pt idx="19">
                  <c:v>Szolnoki Főiskola</c:v>
                </c:pt>
                <c:pt idx="20">
                  <c:v>Pázmány Péter Katolikus Egyetem</c:v>
                </c:pt>
              </c:strCache>
            </c:strRef>
          </c:cat>
          <c:val>
            <c:numRef>
              <c:f>(Munka1!$B$47:$B$59,Munka1!$B$61:$B$68)</c:f>
              <c:numCache>
                <c:formatCode>General</c:formatCode>
                <c:ptCount val="21"/>
                <c:pt idx="4" formatCode="#,##0.0">
                  <c:v>1000</c:v>
                </c:pt>
                <c:pt idx="5" formatCode="#,##0.0">
                  <c:v>800</c:v>
                </c:pt>
              </c:numCache>
            </c:numRef>
          </c:val>
        </c:ser>
        <c:ser>
          <c:idx val="1"/>
          <c:order val="1"/>
          <c:tx>
            <c:strRef>
              <c:f>Munka1!$C$46</c:f>
              <c:strCache>
                <c:ptCount val="1"/>
                <c:pt idx="0">
                  <c:v>TÁMOP</c:v>
                </c:pt>
              </c:strCache>
            </c:strRef>
          </c:tx>
          <c:spPr>
            <a:solidFill>
              <a:srgbClr val="FF0066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Lbls>
            <c:dLbl>
              <c:idx val="3"/>
              <c:layout>
                <c:manualLayout>
                  <c:x val="-4.2781382754925818E-3"/>
                  <c:y val="5.5090001663544675E-3"/>
                </c:manualLayout>
              </c:layout>
              <c:showVal val="1"/>
            </c:dLbl>
            <c:dLbl>
              <c:idx val="6"/>
              <c:layout>
                <c:manualLayout>
                  <c:x val="-8.556276550985174E-3"/>
                  <c:y val="2.7545000831772346E-3"/>
                </c:manualLayout>
              </c:layout>
              <c:showVal val="1"/>
            </c:dLbl>
            <c:dLbl>
              <c:idx val="7"/>
              <c:layout>
                <c:manualLayout>
                  <c:x val="0"/>
                  <c:y val="5.5090001663544675E-3"/>
                </c:manualLayout>
              </c:layout>
              <c:showVal val="1"/>
            </c:dLbl>
            <c:dLbl>
              <c:idx val="8"/>
              <c:layout>
                <c:manualLayout>
                  <c:x val="-8.556276550985174E-3"/>
                  <c:y val="8.2637171393020268E-3"/>
                </c:manualLayout>
              </c:layout>
              <c:showVal val="1"/>
            </c:dLbl>
            <c:dLbl>
              <c:idx val="9"/>
              <c:layout>
                <c:manualLayout>
                  <c:x val="-8.556276550985174E-3"/>
                  <c:y val="5.5090001663544675E-3"/>
                </c:manualLayout>
              </c:layout>
              <c:showVal val="1"/>
            </c:dLbl>
            <c:dLbl>
              <c:idx val="11"/>
              <c:layout>
                <c:manualLayout>
                  <c:x val="-4.2781382754925818E-3"/>
                  <c:y val="8.2635002495317095E-3"/>
                </c:manualLayout>
              </c:layout>
              <c:showVal val="1"/>
            </c:dLbl>
            <c:dLbl>
              <c:idx val="15"/>
              <c:layout>
                <c:manualLayout>
                  <c:x val="-1.7112553101970268E-2"/>
                  <c:y val="1.1018000332708907E-2"/>
                </c:manualLayout>
              </c:layout>
              <c:showVal val="1"/>
            </c:dLbl>
            <c:dLbl>
              <c:idx val="16"/>
              <c:layout>
                <c:manualLayout>
                  <c:x val="-8.556276550985174E-3"/>
                  <c:y val="5.5090001663545699E-3"/>
                </c:manualLayout>
              </c:layout>
              <c:showVal val="1"/>
            </c:dLbl>
            <c:txPr>
              <a:bodyPr/>
              <a:lstStyle/>
              <a:p>
                <a:pPr>
                  <a:defRPr sz="600" b="1"/>
                </a:pPr>
                <a:endParaRPr lang="hu-HU"/>
              </a:p>
            </c:txPr>
            <c:showVal val="1"/>
          </c:dLbls>
          <c:cat>
            <c:strRef>
              <c:f>(Munka1!$A$47:$A$59,Munka1!$A$61:$A$68)</c:f>
              <c:strCache>
                <c:ptCount val="21"/>
                <c:pt idx="0">
                  <c:v>Szegedi Tudományegyetem</c:v>
                </c:pt>
                <c:pt idx="1">
                  <c:v>Debreceni Egyetem</c:v>
                </c:pt>
                <c:pt idx="2">
                  <c:v>Pécsi Tudományegyetem</c:v>
                </c:pt>
                <c:pt idx="3">
                  <c:v>Széchenyi István Egyetem</c:v>
                </c:pt>
                <c:pt idx="4">
                  <c:v>Miskolci Egyetem</c:v>
                </c:pt>
                <c:pt idx="5">
                  <c:v>Nyugat-magyarországi Egyetem</c:v>
                </c:pt>
                <c:pt idx="6">
                  <c:v>Eszterházy Károly Főiskola</c:v>
                </c:pt>
                <c:pt idx="7">
                  <c:v>Pannon Egyetem</c:v>
                </c:pt>
                <c:pt idx="8">
                  <c:v>Kecskeméti Főiskola</c:v>
                </c:pt>
                <c:pt idx="9">
                  <c:v>Dunaújvárosi Főiskola</c:v>
                </c:pt>
                <c:pt idx="10">
                  <c:v>Semmelweis Egyetem</c:v>
                </c:pt>
                <c:pt idx="11">
                  <c:v>Kaposvári Egyetem</c:v>
                </c:pt>
                <c:pt idx="12">
                  <c:v>Budapesti Műszaki és</c:v>
                </c:pt>
                <c:pt idx="13">
                  <c:v>Budapesti Corvinus Egyetem</c:v>
                </c:pt>
                <c:pt idx="14">
                  <c:v>Eötvös Loránd Tudományegyetem</c:v>
                </c:pt>
                <c:pt idx="15">
                  <c:v>Nyíregyházi Főiskola</c:v>
                </c:pt>
                <c:pt idx="16">
                  <c:v>Budapesti Gazdasági Főiskola</c:v>
                </c:pt>
                <c:pt idx="17">
                  <c:v>Szent István Egyetem</c:v>
                </c:pt>
                <c:pt idx="18">
                  <c:v>Károly Róbert Főiskola</c:v>
                </c:pt>
                <c:pt idx="19">
                  <c:v>Szolnoki Főiskola</c:v>
                </c:pt>
                <c:pt idx="20">
                  <c:v>Pázmány Péter Katolikus Egyetem</c:v>
                </c:pt>
              </c:strCache>
            </c:strRef>
          </c:cat>
          <c:val>
            <c:numRef>
              <c:f>(Munka1!$C$47:$C$59,Munka1!$C$61:$C$68)</c:f>
              <c:numCache>
                <c:formatCode>#,##0.0</c:formatCode>
                <c:ptCount val="21"/>
                <c:pt idx="0">
                  <c:v>7239.7030000000004</c:v>
                </c:pt>
                <c:pt idx="1">
                  <c:v>7803.6590000000024</c:v>
                </c:pt>
                <c:pt idx="2">
                  <c:v>2182.4580000000001</c:v>
                </c:pt>
                <c:pt idx="3">
                  <c:v>4936.4930000000004</c:v>
                </c:pt>
                <c:pt idx="4">
                  <c:v>3767.8740000000012</c:v>
                </c:pt>
                <c:pt idx="5">
                  <c:v>3391.9479999999999</c:v>
                </c:pt>
                <c:pt idx="6">
                  <c:v>2071.9850000000001</c:v>
                </c:pt>
                <c:pt idx="7">
                  <c:v>2081.1210000000001</c:v>
                </c:pt>
                <c:pt idx="8">
                  <c:v>1479.2950000000001</c:v>
                </c:pt>
                <c:pt idx="9">
                  <c:v>966.92699999999866</c:v>
                </c:pt>
                <c:pt idx="10">
                  <c:v>3726.8820000000001</c:v>
                </c:pt>
                <c:pt idx="11">
                  <c:v>312.02599999999927</c:v>
                </c:pt>
                <c:pt idx="12">
                  <c:v>2695.54</c:v>
                </c:pt>
                <c:pt idx="13">
                  <c:v>2376.2649999999935</c:v>
                </c:pt>
                <c:pt idx="14">
                  <c:v>2227.752</c:v>
                </c:pt>
                <c:pt idx="15">
                  <c:v>877.78200000000004</c:v>
                </c:pt>
                <c:pt idx="16">
                  <c:v>612.649</c:v>
                </c:pt>
                <c:pt idx="17">
                  <c:v>859.899</c:v>
                </c:pt>
                <c:pt idx="18">
                  <c:v>776.23400000000004</c:v>
                </c:pt>
                <c:pt idx="19">
                  <c:v>523.42499999999939</c:v>
                </c:pt>
                <c:pt idx="20">
                  <c:v>335.78799999999927</c:v>
                </c:pt>
              </c:numCache>
            </c:numRef>
          </c:val>
        </c:ser>
        <c:ser>
          <c:idx val="2"/>
          <c:order val="2"/>
          <c:tx>
            <c:strRef>
              <c:f>Munka1!$D$46</c:f>
              <c:strCache>
                <c:ptCount val="1"/>
                <c:pt idx="0">
                  <c:v>TIOP</c:v>
                </c:pt>
              </c:strCache>
            </c:strRef>
          </c:tx>
          <c:spPr>
            <a:solidFill>
              <a:srgbClr val="00B0F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Lbls>
            <c:dLbl>
              <c:idx val="4"/>
              <c:layout>
                <c:manualLayout>
                  <c:x val="-4.2781382754925818E-3"/>
                  <c:y val="-5.5090001663544675E-3"/>
                </c:manualLayout>
              </c:layout>
              <c:showVal val="1"/>
            </c:dLbl>
            <c:dLbl>
              <c:idx val="5"/>
              <c:layout>
                <c:manualLayout>
                  <c:x val="4.2781382754925818E-3"/>
                  <c:y val="-5.5090001663544675E-3"/>
                </c:manualLayout>
              </c:layout>
              <c:showVal val="1"/>
            </c:dLbl>
            <c:dLbl>
              <c:idx val="16"/>
              <c:layout>
                <c:manualLayout>
                  <c:x val="0"/>
                  <c:y val="-5.5083494970434924E-3"/>
                </c:manualLayout>
              </c:layout>
              <c:showVal val="1"/>
            </c:dLbl>
            <c:dLbl>
              <c:idx val="17"/>
              <c:layout>
                <c:manualLayout>
                  <c:x val="0"/>
                  <c:y val="-5.5090001663545699E-3"/>
                </c:manualLayout>
              </c:layout>
              <c:showVal val="1"/>
            </c:dLbl>
            <c:dLbl>
              <c:idx val="18"/>
              <c:layout>
                <c:manualLayout>
                  <c:x val="0"/>
                  <c:y val="-5.5090001663544675E-3"/>
                </c:manualLayout>
              </c:layout>
              <c:showVal val="1"/>
            </c:dLbl>
            <c:txPr>
              <a:bodyPr/>
              <a:lstStyle/>
              <a:p>
                <a:pPr>
                  <a:defRPr sz="600" b="1"/>
                </a:pPr>
                <a:endParaRPr lang="hu-HU"/>
              </a:p>
            </c:txPr>
            <c:showVal val="1"/>
          </c:dLbls>
          <c:cat>
            <c:strRef>
              <c:f>(Munka1!$A$47:$A$59,Munka1!$A$61:$A$68)</c:f>
              <c:strCache>
                <c:ptCount val="21"/>
                <c:pt idx="0">
                  <c:v>Szegedi Tudományegyetem</c:v>
                </c:pt>
                <c:pt idx="1">
                  <c:v>Debreceni Egyetem</c:v>
                </c:pt>
                <c:pt idx="2">
                  <c:v>Pécsi Tudományegyetem</c:v>
                </c:pt>
                <c:pt idx="3">
                  <c:v>Széchenyi István Egyetem</c:v>
                </c:pt>
                <c:pt idx="4">
                  <c:v>Miskolci Egyetem</c:v>
                </c:pt>
                <c:pt idx="5">
                  <c:v>Nyugat-magyarországi Egyetem</c:v>
                </c:pt>
                <c:pt idx="6">
                  <c:v>Eszterházy Károly Főiskola</c:v>
                </c:pt>
                <c:pt idx="7">
                  <c:v>Pannon Egyetem</c:v>
                </c:pt>
                <c:pt idx="8">
                  <c:v>Kecskeméti Főiskola</c:v>
                </c:pt>
                <c:pt idx="9">
                  <c:v>Dunaújvárosi Főiskola</c:v>
                </c:pt>
                <c:pt idx="10">
                  <c:v>Semmelweis Egyetem</c:v>
                </c:pt>
                <c:pt idx="11">
                  <c:v>Kaposvári Egyetem</c:v>
                </c:pt>
                <c:pt idx="12">
                  <c:v>Budapesti Műszaki és</c:v>
                </c:pt>
                <c:pt idx="13">
                  <c:v>Budapesti Corvinus Egyetem</c:v>
                </c:pt>
                <c:pt idx="14">
                  <c:v>Eötvös Loránd Tudományegyetem</c:v>
                </c:pt>
                <c:pt idx="15">
                  <c:v>Nyíregyházi Főiskola</c:v>
                </c:pt>
                <c:pt idx="16">
                  <c:v>Budapesti Gazdasági Főiskola</c:v>
                </c:pt>
                <c:pt idx="17">
                  <c:v>Szent István Egyetem</c:v>
                </c:pt>
                <c:pt idx="18">
                  <c:v>Károly Róbert Főiskola</c:v>
                </c:pt>
                <c:pt idx="19">
                  <c:v>Szolnoki Főiskola</c:v>
                </c:pt>
                <c:pt idx="20">
                  <c:v>Pázmány Péter Katolikus Egyetem</c:v>
                </c:pt>
              </c:strCache>
            </c:strRef>
          </c:cat>
          <c:val>
            <c:numRef>
              <c:f>(Munka1!$D$47:$D$59,Munka1!$D$61:$D$68)</c:f>
              <c:numCache>
                <c:formatCode>#,##0.0</c:formatCode>
                <c:ptCount val="21"/>
                <c:pt idx="0">
                  <c:v>18853.88</c:v>
                </c:pt>
                <c:pt idx="1">
                  <c:v>15673.244000000026</c:v>
                </c:pt>
                <c:pt idx="2">
                  <c:v>18865.3</c:v>
                </c:pt>
                <c:pt idx="3">
                  <c:v>7444.2330000000002</c:v>
                </c:pt>
                <c:pt idx="4">
                  <c:v>7585.21</c:v>
                </c:pt>
                <c:pt idx="5">
                  <c:v>4687.2130000000006</c:v>
                </c:pt>
                <c:pt idx="6">
                  <c:v>5044.7170000000015</c:v>
                </c:pt>
                <c:pt idx="7">
                  <c:v>4183.0720000000001</c:v>
                </c:pt>
                <c:pt idx="8">
                  <c:v>3801.0050000000001</c:v>
                </c:pt>
                <c:pt idx="9">
                  <c:v>3981.4740000000002</c:v>
                </c:pt>
                <c:pt idx="11">
                  <c:v>2934.59</c:v>
                </c:pt>
                <c:pt idx="15">
                  <c:v>697.36099999999828</c:v>
                </c:pt>
                <c:pt idx="16">
                  <c:v>597</c:v>
                </c:pt>
                <c:pt idx="17">
                  <c:v>2.5089999999999999</c:v>
                </c:pt>
                <c:pt idx="18">
                  <c:v>9.98</c:v>
                </c:pt>
              </c:numCache>
            </c:numRef>
          </c:val>
        </c:ser>
        <c:axId val="66688896"/>
        <c:axId val="66690432"/>
      </c:barChart>
      <c:catAx>
        <c:axId val="66688896"/>
        <c:scaling>
          <c:orientation val="maxMin"/>
        </c:scaling>
        <c:axPos val="l"/>
        <c:tickLblPos val="nextTo"/>
        <c:crossAx val="66690432"/>
        <c:crosses val="autoZero"/>
        <c:auto val="1"/>
        <c:lblAlgn val="ctr"/>
        <c:lblOffset val="100"/>
      </c:catAx>
      <c:valAx>
        <c:axId val="66690432"/>
        <c:scaling>
          <c:orientation val="minMax"/>
        </c:scaling>
        <c:axPos val="t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hu-HU" dirty="0"/>
                  <a:t>M</a:t>
                </a:r>
                <a:r>
                  <a:rPr lang="hu-HU" baseline="0" dirty="0"/>
                  <a:t> Ft</a:t>
                </a:r>
                <a:endParaRPr lang="hu-HU" dirty="0"/>
              </a:p>
            </c:rich>
          </c:tx>
          <c:layout/>
        </c:title>
        <c:numFmt formatCode="General" sourceLinked="1"/>
        <c:tickLblPos val="nextTo"/>
        <c:crossAx val="66688896"/>
        <c:crosses val="autoZero"/>
        <c:crossBetween val="between"/>
      </c:valAx>
      <c:spPr>
        <a:solidFill>
          <a:schemeClr val="bg1">
            <a:lumMod val="95000"/>
            <a:alpha val="73000"/>
          </a:schemeClr>
        </a:solidFill>
      </c:spPr>
    </c:plotArea>
    <c:legend>
      <c:legendPos val="r"/>
      <c:layout/>
    </c:legend>
    <c:plotVisOnly val="1"/>
    <c:dispBlanksAs val="gap"/>
  </c:chart>
  <c:spPr>
    <a:ln>
      <a:noFill/>
    </a:ln>
  </c:spPr>
  <c:txPr>
    <a:bodyPr/>
    <a:lstStyle/>
    <a:p>
      <a:pPr>
        <a:defRPr sz="700">
          <a:latin typeface="Garamond" pitchFamily="18" charset="0"/>
        </a:defRPr>
      </a:pPr>
      <a:endParaRPr lang="hu-HU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u-HU"/>
  <c:chart>
    <c:autoTitleDeleted val="1"/>
    <c:plotArea>
      <c:layout>
        <c:manualLayout>
          <c:layoutTarget val="inner"/>
          <c:xMode val="edge"/>
          <c:yMode val="edge"/>
          <c:x val="0.31027318460192477"/>
          <c:y val="7.6158907019931249E-2"/>
          <c:w val="0.54083792650918672"/>
          <c:h val="0.84652639985732925"/>
        </c:manualLayout>
      </c:layout>
      <c:barChart>
        <c:barDir val="bar"/>
        <c:grouping val="clustered"/>
        <c:ser>
          <c:idx val="0"/>
          <c:order val="0"/>
          <c:tx>
            <c:strRef>
              <c:f>Publikációk!$B$29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dLbls>
            <c:showVal val="1"/>
          </c:dLbls>
          <c:cat>
            <c:strRef>
              <c:f>Publikációk!$A$30:$A$48</c:f>
              <c:strCache>
                <c:ptCount val="19"/>
                <c:pt idx="0">
                  <c:v>Dunaújvárosi Főiskola</c:v>
                </c:pt>
                <c:pt idx="1">
                  <c:v>Kecskeméti Főiskola</c:v>
                </c:pt>
                <c:pt idx="2">
                  <c:v>SZIE</c:v>
                </c:pt>
                <c:pt idx="3">
                  <c:v>Nyíregyházi Főiskola</c:v>
                </c:pt>
                <c:pt idx="4">
                  <c:v>PPKE</c:v>
                </c:pt>
                <c:pt idx="5">
                  <c:v>Nyugat-magyarországi Egyetem</c:v>
                </c:pt>
                <c:pt idx="6">
                  <c:v>Kaposvári Egyetem</c:v>
                </c:pt>
                <c:pt idx="7">
                  <c:v>Miskolci Egyetem</c:v>
                </c:pt>
                <c:pt idx="8">
                  <c:v>Közép-európai Egyetem</c:v>
                </c:pt>
                <c:pt idx="9">
                  <c:v>Corvinus Egyetem</c:v>
                </c:pt>
                <c:pt idx="10">
                  <c:v>Szent István Egyetem</c:v>
                </c:pt>
                <c:pt idx="11">
                  <c:v>Pannon Egyetem</c:v>
                </c:pt>
                <c:pt idx="12">
                  <c:v>PTE</c:v>
                </c:pt>
                <c:pt idx="13">
                  <c:v>BME</c:v>
                </c:pt>
                <c:pt idx="14">
                  <c:v>DE</c:v>
                </c:pt>
                <c:pt idx="15">
                  <c:v>ELTE</c:v>
                </c:pt>
                <c:pt idx="16">
                  <c:v>SZTE</c:v>
                </c:pt>
                <c:pt idx="17">
                  <c:v>SE</c:v>
                </c:pt>
                <c:pt idx="18">
                  <c:v>MTA</c:v>
                </c:pt>
              </c:strCache>
            </c:strRef>
          </c:cat>
          <c:val>
            <c:numRef>
              <c:f>Publikációk!$B$30:$B$48</c:f>
              <c:numCache>
                <c:formatCode>General</c:formatCode>
                <c:ptCount val="19"/>
                <c:pt idx="0">
                  <c:v>8</c:v>
                </c:pt>
                <c:pt idx="1">
                  <c:v>9</c:v>
                </c:pt>
                <c:pt idx="2">
                  <c:v>41</c:v>
                </c:pt>
                <c:pt idx="3">
                  <c:v>38</c:v>
                </c:pt>
                <c:pt idx="4">
                  <c:v>36</c:v>
                </c:pt>
                <c:pt idx="5">
                  <c:v>47</c:v>
                </c:pt>
                <c:pt idx="6">
                  <c:v>69</c:v>
                </c:pt>
                <c:pt idx="7">
                  <c:v>71</c:v>
                </c:pt>
                <c:pt idx="8">
                  <c:v>112</c:v>
                </c:pt>
                <c:pt idx="9">
                  <c:v>128</c:v>
                </c:pt>
                <c:pt idx="10">
                  <c:v>250</c:v>
                </c:pt>
                <c:pt idx="11">
                  <c:v>243</c:v>
                </c:pt>
                <c:pt idx="12">
                  <c:v>540</c:v>
                </c:pt>
                <c:pt idx="13">
                  <c:v>792</c:v>
                </c:pt>
                <c:pt idx="14">
                  <c:v>759</c:v>
                </c:pt>
                <c:pt idx="15">
                  <c:v>814</c:v>
                </c:pt>
                <c:pt idx="16">
                  <c:v>926</c:v>
                </c:pt>
                <c:pt idx="17">
                  <c:v>876</c:v>
                </c:pt>
                <c:pt idx="18">
                  <c:v>1521</c:v>
                </c:pt>
              </c:numCache>
            </c:numRef>
          </c:val>
        </c:ser>
        <c:ser>
          <c:idx val="1"/>
          <c:order val="1"/>
          <c:tx>
            <c:strRef>
              <c:f>Publikációk!$C$29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5E0000"/>
            </a:solidFill>
            <a:ln>
              <a:noFill/>
            </a:ln>
          </c:spPr>
          <c:dLbls>
            <c:showVal val="1"/>
          </c:dLbls>
          <c:cat>
            <c:strRef>
              <c:f>Publikációk!$A$30:$A$48</c:f>
              <c:strCache>
                <c:ptCount val="19"/>
                <c:pt idx="0">
                  <c:v>Dunaújvárosi Főiskola</c:v>
                </c:pt>
                <c:pt idx="1">
                  <c:v>Kecskeméti Főiskola</c:v>
                </c:pt>
                <c:pt idx="2">
                  <c:v>SZIE</c:v>
                </c:pt>
                <c:pt idx="3">
                  <c:v>Nyíregyházi Főiskola</c:v>
                </c:pt>
                <c:pt idx="4">
                  <c:v>PPKE</c:v>
                </c:pt>
                <c:pt idx="5">
                  <c:v>Nyugat-magyarországi Egyetem</c:v>
                </c:pt>
                <c:pt idx="6">
                  <c:v>Kaposvári Egyetem</c:v>
                </c:pt>
                <c:pt idx="7">
                  <c:v>Miskolci Egyetem</c:v>
                </c:pt>
                <c:pt idx="8">
                  <c:v>Közép-európai Egyetem</c:v>
                </c:pt>
                <c:pt idx="9">
                  <c:v>Corvinus Egyetem</c:v>
                </c:pt>
                <c:pt idx="10">
                  <c:v>Szent István Egyetem</c:v>
                </c:pt>
                <c:pt idx="11">
                  <c:v>Pannon Egyetem</c:v>
                </c:pt>
                <c:pt idx="12">
                  <c:v>PTE</c:v>
                </c:pt>
                <c:pt idx="13">
                  <c:v>BME</c:v>
                </c:pt>
                <c:pt idx="14">
                  <c:v>DE</c:v>
                </c:pt>
                <c:pt idx="15">
                  <c:v>ELTE</c:v>
                </c:pt>
                <c:pt idx="16">
                  <c:v>SZTE</c:v>
                </c:pt>
                <c:pt idx="17">
                  <c:v>SE</c:v>
                </c:pt>
                <c:pt idx="18">
                  <c:v>MTA</c:v>
                </c:pt>
              </c:strCache>
            </c:strRef>
          </c:cat>
          <c:val>
            <c:numRef>
              <c:f>Publikációk!$C$30:$C$48</c:f>
              <c:numCache>
                <c:formatCode>General</c:formatCode>
                <c:ptCount val="19"/>
                <c:pt idx="0">
                  <c:v>0</c:v>
                </c:pt>
                <c:pt idx="1">
                  <c:v>0</c:v>
                </c:pt>
                <c:pt idx="2">
                  <c:v>22</c:v>
                </c:pt>
                <c:pt idx="3">
                  <c:v>27</c:v>
                </c:pt>
                <c:pt idx="4">
                  <c:v>42</c:v>
                </c:pt>
                <c:pt idx="5">
                  <c:v>50</c:v>
                </c:pt>
                <c:pt idx="6">
                  <c:v>31</c:v>
                </c:pt>
                <c:pt idx="7">
                  <c:v>70</c:v>
                </c:pt>
                <c:pt idx="8">
                  <c:v>102</c:v>
                </c:pt>
                <c:pt idx="9">
                  <c:v>138</c:v>
                </c:pt>
                <c:pt idx="10">
                  <c:v>197</c:v>
                </c:pt>
                <c:pt idx="11">
                  <c:v>219</c:v>
                </c:pt>
                <c:pt idx="12">
                  <c:v>596</c:v>
                </c:pt>
                <c:pt idx="13">
                  <c:v>650</c:v>
                </c:pt>
                <c:pt idx="14">
                  <c:v>724</c:v>
                </c:pt>
                <c:pt idx="15">
                  <c:v>799</c:v>
                </c:pt>
                <c:pt idx="16">
                  <c:v>826</c:v>
                </c:pt>
                <c:pt idx="17">
                  <c:v>1015</c:v>
                </c:pt>
                <c:pt idx="18">
                  <c:v>1860</c:v>
                </c:pt>
              </c:numCache>
            </c:numRef>
          </c:val>
        </c:ser>
        <c:axId val="66392064"/>
        <c:axId val="66393600"/>
      </c:barChart>
      <c:catAx>
        <c:axId val="66392064"/>
        <c:scaling>
          <c:orientation val="minMax"/>
        </c:scaling>
        <c:axPos val="l"/>
        <c:tickLblPos val="nextTo"/>
        <c:crossAx val="66393600"/>
        <c:crosses val="autoZero"/>
        <c:auto val="1"/>
        <c:lblAlgn val="ctr"/>
        <c:lblOffset val="100"/>
      </c:catAx>
      <c:valAx>
        <c:axId val="66393600"/>
        <c:scaling>
          <c:orientation val="minMax"/>
        </c:scaling>
        <c:axPos val="b"/>
        <c:majorGridlines/>
        <c:numFmt formatCode="General" sourceLinked="1"/>
        <c:tickLblPos val="nextTo"/>
        <c:crossAx val="66392064"/>
        <c:crosses val="autoZero"/>
        <c:crossBetween val="between"/>
      </c:valAx>
      <c:spPr>
        <a:solidFill>
          <a:schemeClr val="bg1">
            <a:lumMod val="95000"/>
          </a:schemeClr>
        </a:solidFill>
      </c:spPr>
    </c:plotArea>
    <c:legend>
      <c:legendPos val="r"/>
      <c:layout/>
    </c:legend>
    <c:plotVisOnly val="1"/>
    <c:dispBlanksAs val="gap"/>
  </c:chart>
  <c:spPr>
    <a:ln>
      <a:noFill/>
    </a:ln>
  </c:spPr>
  <c:txPr>
    <a:bodyPr/>
    <a:lstStyle/>
    <a:p>
      <a:pPr>
        <a:defRPr sz="800">
          <a:latin typeface="Garamond" pitchFamily="18" charset="0"/>
        </a:defRPr>
      </a:pPr>
      <a:endParaRPr lang="hu-H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u-H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Garamond"/>
                <a:ea typeface="Garamond"/>
                <a:cs typeface="Garamond"/>
              </a:defRPr>
            </a:pPr>
            <a:r>
              <a:rPr lang="hu-H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Egy 15 fős, csupa Lendület-nyertes kutatóból álló </a:t>
            </a:r>
            <a:r>
              <a:rPr lang="hu-H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fiktív élettudományi-természettudományi</a:t>
            </a:r>
            <a:r>
              <a:rPr lang="hu-HU" sz="1400" baseline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kutató</a:t>
            </a:r>
            <a:r>
              <a:rPr lang="hu-H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intézet </a:t>
            </a:r>
          </a:p>
          <a:p>
            <a:pPr>
              <a:defRPr sz="1100" b="1" i="0" u="none" strike="noStrike" baseline="0">
                <a:solidFill>
                  <a:srgbClr val="000000"/>
                </a:solidFill>
                <a:latin typeface="Garamond"/>
                <a:ea typeface="Garamond"/>
                <a:cs typeface="Garamond"/>
              </a:defRPr>
            </a:pPr>
            <a:r>
              <a:rPr lang="hu-H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IF/FTE </a:t>
            </a:r>
            <a:r>
              <a:rPr lang="hu-H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értéke </a:t>
            </a:r>
            <a:r>
              <a:rPr lang="hu-H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 </a:t>
            </a:r>
            <a:r>
              <a:rPr lang="hu-H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2011-es pályázat adatai </a:t>
            </a:r>
            <a:r>
              <a:rPr lang="hu-H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alapján:</a:t>
            </a:r>
            <a:r>
              <a:rPr lang="hu-HU" sz="1400" baseline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u-H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20.56</a:t>
            </a:r>
            <a:endParaRPr lang="hu-HU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c:rich>
      </c:tx>
      <c:layout>
        <c:manualLayout>
          <c:xMode val="edge"/>
          <c:yMode val="edge"/>
          <c:x val="0.14421790133376194"/>
          <c:y val="3.3965244865718801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0612255472990563"/>
          <c:y val="0.26540284360189581"/>
          <c:w val="0.83061307259753081"/>
          <c:h val="0.65165876777251264"/>
        </c:manualLayout>
      </c:layout>
      <c:barChart>
        <c:barDir val="bar"/>
        <c:grouping val="clustered"/>
        <c:ser>
          <c:idx val="0"/>
          <c:order val="0"/>
          <c:spPr>
            <a:solidFill>
              <a:srgbClr val="5E0000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'[IF_2010 (5).xls]IF grafikonok'!$B$2:$B$17</c:f>
              <c:numCache>
                <c:formatCode>General</c:formatCode>
                <c:ptCount val="16"/>
                <c:pt idx="0">
                  <c:v>16</c:v>
                </c:pt>
                <c:pt idx="1">
                  <c:v>15</c:v>
                </c:pt>
                <c:pt idx="2">
                  <c:v>14</c:v>
                </c:pt>
                <c:pt idx="3">
                  <c:v>13</c:v>
                </c:pt>
                <c:pt idx="4">
                  <c:v>12</c:v>
                </c:pt>
                <c:pt idx="5">
                  <c:v>11</c:v>
                </c:pt>
                <c:pt idx="6">
                  <c:v>10</c:v>
                </c:pt>
                <c:pt idx="7">
                  <c:v>9</c:v>
                </c:pt>
                <c:pt idx="8">
                  <c:v>8</c:v>
                </c:pt>
                <c:pt idx="9">
                  <c:v>7</c:v>
                </c:pt>
                <c:pt idx="10">
                  <c:v>6</c:v>
                </c:pt>
                <c:pt idx="11">
                  <c:v>5</c:v>
                </c:pt>
                <c:pt idx="12">
                  <c:v>4</c:v>
                </c:pt>
                <c:pt idx="13">
                  <c:v>3</c:v>
                </c:pt>
                <c:pt idx="14">
                  <c:v>2</c:v>
                </c:pt>
                <c:pt idx="15">
                  <c:v>1</c:v>
                </c:pt>
              </c:numCache>
            </c:numRef>
          </c:cat>
          <c:val>
            <c:numRef>
              <c:f>'[IF_2010 (5).xls]IF grafikonok'!$J$2:$J$17</c:f>
              <c:numCache>
                <c:formatCode>General</c:formatCode>
                <c:ptCount val="16"/>
                <c:pt idx="0">
                  <c:v>0.10600000000000002</c:v>
                </c:pt>
                <c:pt idx="1">
                  <c:v>7</c:v>
                </c:pt>
                <c:pt idx="2">
                  <c:v>7.1724999999999985</c:v>
                </c:pt>
                <c:pt idx="3">
                  <c:v>7.3279999999999887</c:v>
                </c:pt>
                <c:pt idx="4">
                  <c:v>8.3980000000000015</c:v>
                </c:pt>
                <c:pt idx="5">
                  <c:v>8.6755000000000067</c:v>
                </c:pt>
                <c:pt idx="6">
                  <c:v>10.1235</c:v>
                </c:pt>
                <c:pt idx="7">
                  <c:v>15.011000000000001</c:v>
                </c:pt>
                <c:pt idx="8">
                  <c:v>15.351500000000019</c:v>
                </c:pt>
                <c:pt idx="9">
                  <c:v>17.331499999999988</c:v>
                </c:pt>
                <c:pt idx="10">
                  <c:v>23.003999999999987</c:v>
                </c:pt>
                <c:pt idx="11">
                  <c:v>25.187000000000001</c:v>
                </c:pt>
                <c:pt idx="12">
                  <c:v>26.77649999999996</c:v>
                </c:pt>
                <c:pt idx="13">
                  <c:v>43.062000000000012</c:v>
                </c:pt>
                <c:pt idx="14">
                  <c:v>46.456000000000003</c:v>
                </c:pt>
                <c:pt idx="15">
                  <c:v>47.519500000000001</c:v>
                </c:pt>
              </c:numCache>
            </c:numRef>
          </c:val>
        </c:ser>
        <c:axId val="66421888"/>
        <c:axId val="66423424"/>
      </c:barChart>
      <c:catAx>
        <c:axId val="66421888"/>
        <c:scaling>
          <c:orientation val="minMax"/>
        </c:scaling>
        <c:axPos val="l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25" b="1" i="0" u="none" strike="noStrike" baseline="0">
                <a:solidFill>
                  <a:srgbClr val="000000"/>
                </a:solidFill>
                <a:latin typeface="Garamond"/>
                <a:ea typeface="Garamond"/>
                <a:cs typeface="Garamond"/>
              </a:defRPr>
            </a:pPr>
            <a:endParaRPr lang="hu-HU"/>
          </a:p>
        </c:txPr>
        <c:crossAx val="66423424"/>
        <c:crosses val="autoZero"/>
        <c:auto val="1"/>
        <c:lblAlgn val="ctr"/>
        <c:lblOffset val="100"/>
        <c:tickLblSkip val="1"/>
        <c:tickMarkSkip val="1"/>
      </c:catAx>
      <c:valAx>
        <c:axId val="66423424"/>
        <c:scaling>
          <c:orientation val="minMax"/>
        </c:scaling>
        <c:axPos val="b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Garamond"/>
                    <a:ea typeface="Garamond"/>
                    <a:cs typeface="Garamond"/>
                  </a:defRPr>
                </a:pPr>
                <a:r>
                  <a:rPr lang="hu-HU" dirty="0"/>
                  <a:t>IF (2009-2010 évi </a:t>
                </a:r>
                <a:r>
                  <a:rPr lang="hu-HU" dirty="0" smtClean="0"/>
                  <a:t>átlag alapján)</a:t>
                </a:r>
                <a:endParaRPr lang="hu-HU" dirty="0"/>
              </a:p>
            </c:rich>
          </c:tx>
          <c:layout>
            <c:manualLayout>
              <c:xMode val="edge"/>
              <c:yMode val="edge"/>
              <c:x val="0.37755139663524118"/>
              <c:y val="0.9336492890995276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high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Garamond"/>
                <a:ea typeface="Garamond"/>
                <a:cs typeface="Garamond"/>
              </a:defRPr>
            </a:pPr>
            <a:endParaRPr lang="hu-HU"/>
          </a:p>
        </c:txPr>
        <c:crossAx val="66421888"/>
        <c:crosses val="autoZero"/>
        <c:crossBetween val="between"/>
      </c:valAx>
      <c:spPr>
        <a:noFill/>
        <a:ln w="3175">
          <a:solidFill>
            <a:srgbClr val="000000"/>
          </a:solidFill>
          <a:prstDash val="solid"/>
        </a:ln>
      </c:spPr>
    </c:plotArea>
    <c:plotVisOnly val="1"/>
    <c:dispBlanksAs val="gap"/>
  </c:chart>
  <c:spPr>
    <a:solidFill>
      <a:srgbClr val="FFFFFF"/>
    </a:solidFill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hu-HU"/>
    </a:p>
  </c:txPr>
  <c:externalData r:id="rId2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pPr/>
              <a:t>2012.03.31.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pPr/>
              <a:t>2012.03.31.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pPr/>
              <a:t>2012.03.31.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pPr/>
              <a:t>2012.03.31.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pPr/>
              <a:t>2012.03.31.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pPr/>
              <a:t>2012.03.31.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pPr/>
              <a:t>2012.03.31.</a:t>
            </a:fld>
            <a:endParaRPr lang="hu-HU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pPr/>
              <a:t>2012.03.31.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pPr/>
              <a:t>2012.03.31.</a:t>
            </a:fld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pPr/>
              <a:t>2012.03.31.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pPr/>
              <a:t>2012.03.31.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F4919B-4047-4DB1-8B39-23A42AEBA556}" type="datetimeFigureOut">
              <a:rPr lang="hu-HU" smtClean="0"/>
              <a:pPr/>
              <a:t>2012.03.31.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0ADBC-3396-4FFB-9E58-A6AB70DCADD4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3568" y="2996952"/>
            <a:ext cx="7772400" cy="1440160"/>
          </a:xfrm>
        </p:spPr>
        <p:txBody>
          <a:bodyPr>
            <a:normAutofit/>
          </a:bodyPr>
          <a:lstStyle/>
          <a:p>
            <a:r>
              <a:rPr lang="hu-HU" sz="2600" dirty="0">
                <a:solidFill>
                  <a:srgbClr val="5E5848"/>
                </a:solidFill>
                <a:latin typeface="Garamond" pitchFamily="18" charset="0"/>
                <a:ea typeface="+mn-ea"/>
                <a:cs typeface="+mn-cs"/>
              </a:rPr>
              <a:t>Kutatóegyetemek </a:t>
            </a:r>
            <a:br>
              <a:rPr lang="hu-HU" sz="2600" dirty="0">
                <a:solidFill>
                  <a:srgbClr val="5E5848"/>
                </a:solidFill>
                <a:latin typeface="Garamond" pitchFamily="18" charset="0"/>
                <a:ea typeface="+mn-ea"/>
                <a:cs typeface="+mn-cs"/>
              </a:rPr>
            </a:br>
            <a:r>
              <a:rPr lang="hu-HU" sz="2600" dirty="0">
                <a:solidFill>
                  <a:srgbClr val="5E5848"/>
                </a:solidFill>
                <a:latin typeface="Garamond" pitchFamily="18" charset="0"/>
                <a:ea typeface="+mn-ea"/>
                <a:cs typeface="+mn-cs"/>
              </a:rPr>
              <a:t>a magyar tudományosság és a magyar felsőoktatás rendszerében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403648" y="4293096"/>
            <a:ext cx="6408712" cy="1944216"/>
          </a:xfrm>
        </p:spPr>
        <p:txBody>
          <a:bodyPr>
            <a:normAutofit fontScale="85000" lnSpcReduction="20000"/>
          </a:bodyPr>
          <a:lstStyle/>
          <a:p>
            <a:r>
              <a:rPr lang="hu-HU" sz="4000" b="1" cap="small" dirty="0">
                <a:solidFill>
                  <a:srgbClr val="5E0000"/>
                </a:solidFill>
                <a:latin typeface="Garamond" pitchFamily="18" charset="0"/>
                <a:ea typeface="+mj-ea"/>
                <a:cs typeface="+mj-cs"/>
              </a:rPr>
              <a:t>Az egyetemi kiválósági műhelyek helye és szerepe a magyar tudomány együttműködő </a:t>
            </a:r>
            <a:r>
              <a:rPr lang="hu-HU" sz="4000" b="1" cap="small" dirty="0" smtClean="0">
                <a:solidFill>
                  <a:srgbClr val="5E0000"/>
                </a:solidFill>
                <a:latin typeface="Garamond" pitchFamily="18" charset="0"/>
                <a:ea typeface="+mj-ea"/>
                <a:cs typeface="+mj-cs"/>
              </a:rPr>
              <a:t>rendszerében</a:t>
            </a:r>
            <a:endParaRPr lang="hu-HU" sz="4000" b="1" cap="small" dirty="0">
              <a:solidFill>
                <a:srgbClr val="5E0000"/>
              </a:solidFill>
              <a:latin typeface="Garamond" pitchFamily="18" charset="0"/>
              <a:ea typeface="+mj-ea"/>
              <a:cs typeface="+mj-cs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7092280" y="638132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5E5848"/>
                </a:solidFill>
                <a:latin typeface="Garamond" pitchFamily="18" charset="0"/>
              </a:rPr>
              <a:t>2012. </a:t>
            </a:r>
            <a:r>
              <a:rPr lang="hu-HU" dirty="0">
                <a:solidFill>
                  <a:srgbClr val="5E5848"/>
                </a:solidFill>
                <a:latin typeface="Garamond" pitchFamily="18" charset="0"/>
              </a:rPr>
              <a:t>m</a:t>
            </a:r>
            <a:r>
              <a:rPr lang="hu-HU" dirty="0" smtClean="0">
                <a:solidFill>
                  <a:srgbClr val="5E5848"/>
                </a:solidFill>
                <a:latin typeface="Garamond" pitchFamily="18" charset="0"/>
              </a:rPr>
              <a:t>árcius 31.</a:t>
            </a:r>
            <a:endParaRPr lang="hu-HU" dirty="0">
              <a:solidFill>
                <a:srgbClr val="5E5848"/>
              </a:solidFill>
              <a:latin typeface="Garamond" pitchFamily="18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2915816" y="6084004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solidFill>
                  <a:srgbClr val="5E5848"/>
                </a:solidFill>
                <a:latin typeface="Garamond" pitchFamily="18" charset="0"/>
              </a:rPr>
              <a:t>Pálinkás József, az MTA elnöke</a:t>
            </a:r>
            <a:endParaRPr lang="hu-HU" sz="2000" i="1" dirty="0">
              <a:solidFill>
                <a:srgbClr val="5E5848"/>
              </a:solidFill>
              <a:latin typeface="Garamond" pitchFamily="18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35496" y="6381328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5E5848"/>
                </a:solidFill>
                <a:latin typeface="Garamond" pitchFamily="18" charset="0"/>
              </a:rPr>
              <a:t>10. Bolyai Műhelykonferencia</a:t>
            </a:r>
            <a:endParaRPr lang="hu-HU" dirty="0">
              <a:solidFill>
                <a:srgbClr val="5E5848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0822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87624" y="1916832"/>
            <a:ext cx="7956376" cy="4209331"/>
          </a:xfrm>
        </p:spPr>
        <p:txBody>
          <a:bodyPr/>
          <a:lstStyle/>
          <a:p>
            <a:pPr marL="0" indent="0" algn="ctr">
              <a:buNone/>
            </a:pPr>
            <a:endParaRPr lang="hu-HU" dirty="0" smtClean="0">
              <a:solidFill>
                <a:srgbClr val="5E5848"/>
              </a:solidFill>
              <a:latin typeface="Garamond" pitchFamily="18" charset="0"/>
            </a:endParaRPr>
          </a:p>
          <a:p>
            <a:pPr marL="0" indent="0" algn="ctr">
              <a:buNone/>
            </a:pPr>
            <a:r>
              <a:rPr lang="hu-HU" dirty="0" smtClean="0">
                <a:solidFill>
                  <a:srgbClr val="5E5848"/>
                </a:solidFill>
                <a:latin typeface="Garamond" pitchFamily="18" charset="0"/>
              </a:rPr>
              <a:t>az állam a legfőbb finanszírozó</a:t>
            </a:r>
          </a:p>
          <a:p>
            <a:pPr marL="0" indent="0" algn="ctr">
              <a:buNone/>
            </a:pPr>
            <a:endParaRPr lang="hu-HU" dirty="0" smtClean="0">
              <a:solidFill>
                <a:srgbClr val="5E5848"/>
              </a:solidFill>
              <a:latin typeface="Garamond" pitchFamily="18" charset="0"/>
            </a:endParaRPr>
          </a:p>
          <a:p>
            <a:pPr marL="0" indent="0" algn="ctr">
              <a:buNone/>
            </a:pPr>
            <a:endParaRPr lang="hu-HU" dirty="0">
              <a:solidFill>
                <a:srgbClr val="5E5848"/>
              </a:solidFill>
              <a:latin typeface="Garamond" pitchFamily="18" charset="0"/>
            </a:endParaRPr>
          </a:p>
          <a:p>
            <a:pPr marL="0" indent="0" algn="ctr">
              <a:buNone/>
            </a:pPr>
            <a:r>
              <a:rPr lang="hu-HU" dirty="0" smtClean="0">
                <a:solidFill>
                  <a:srgbClr val="5E5848"/>
                </a:solidFill>
                <a:latin typeface="Garamond" pitchFamily="18" charset="0"/>
              </a:rPr>
              <a:t>RENDSZERT ALKOTÓ</a:t>
            </a:r>
          </a:p>
          <a:p>
            <a:pPr marL="0" indent="0" algn="ctr">
              <a:buNone/>
            </a:pPr>
            <a:r>
              <a:rPr lang="hu-HU" dirty="0" smtClean="0">
                <a:solidFill>
                  <a:srgbClr val="5E5848"/>
                </a:solidFill>
                <a:latin typeface="Garamond" pitchFamily="18" charset="0"/>
              </a:rPr>
              <a:t>tudatos</a:t>
            </a:r>
            <a:r>
              <a:rPr lang="hu-HU" dirty="0" smtClean="0">
                <a:solidFill>
                  <a:srgbClr val="5E5848"/>
                </a:solidFill>
                <a:latin typeface="Garamond" pitchFamily="18" charset="0"/>
              </a:rPr>
              <a:t>, </a:t>
            </a:r>
            <a:r>
              <a:rPr lang="hu-HU" dirty="0" smtClean="0">
                <a:solidFill>
                  <a:srgbClr val="5E5848"/>
                </a:solidFill>
                <a:latin typeface="Garamond" pitchFamily="18" charset="0"/>
              </a:rPr>
              <a:t>megtervezett </a:t>
            </a:r>
            <a:r>
              <a:rPr lang="hu-HU" dirty="0" smtClean="0">
                <a:solidFill>
                  <a:srgbClr val="5E5848"/>
                </a:solidFill>
                <a:latin typeface="Garamond" pitchFamily="18" charset="0"/>
              </a:rPr>
              <a:t>fejlesztésekre van szükség</a:t>
            </a:r>
          </a:p>
          <a:p>
            <a:pPr marL="0" indent="0" algn="ctr">
              <a:buNone/>
            </a:pPr>
            <a:endParaRPr lang="hu-HU" dirty="0">
              <a:solidFill>
                <a:srgbClr val="5E5848"/>
              </a:solidFill>
              <a:latin typeface="Garamond" pitchFamily="18" charset="0"/>
            </a:endParaRPr>
          </a:p>
        </p:txBody>
      </p:sp>
      <p:cxnSp>
        <p:nvCxnSpPr>
          <p:cNvPr id="5" name="Egyenes összekötő nyíllal 4"/>
          <p:cNvCxnSpPr/>
          <p:nvPr/>
        </p:nvCxnSpPr>
        <p:spPr>
          <a:xfrm>
            <a:off x="5148064" y="3140968"/>
            <a:ext cx="0" cy="1008112"/>
          </a:xfrm>
          <a:prstGeom prst="straightConnector1">
            <a:avLst/>
          </a:prstGeom>
          <a:ln w="38100">
            <a:solidFill>
              <a:srgbClr val="5E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ím 1"/>
          <p:cNvSpPr>
            <a:spLocks noGrp="1"/>
          </p:cNvSpPr>
          <p:nvPr>
            <p:ph type="title"/>
          </p:nvPr>
        </p:nvSpPr>
        <p:spPr>
          <a:xfrm>
            <a:off x="4283968" y="332656"/>
            <a:ext cx="4320480" cy="1354162"/>
          </a:xfrm>
        </p:spPr>
        <p:txBody>
          <a:bodyPr>
            <a:normAutofit/>
          </a:bodyPr>
          <a:lstStyle/>
          <a:p>
            <a:pPr algn="r"/>
            <a:r>
              <a:rPr lang="hu-HU" sz="2400" b="1" dirty="0" smtClean="0">
                <a:solidFill>
                  <a:srgbClr val="5E0000"/>
                </a:solidFill>
                <a:latin typeface="Garamond" pitchFamily="18" charset="0"/>
              </a:rPr>
              <a:t>Elérte-e célját a kutatói kiválósági kezdeményezés?</a:t>
            </a:r>
            <a:endParaRPr lang="hu-HU" sz="2400" b="1" dirty="0">
              <a:solidFill>
                <a:srgbClr val="5E0000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901799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urdabos\Desktop\Névtel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833455"/>
            <a:ext cx="6886575" cy="44005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ím 1"/>
          <p:cNvSpPr>
            <a:spLocks noGrp="1"/>
          </p:cNvSpPr>
          <p:nvPr>
            <p:ph type="title"/>
          </p:nvPr>
        </p:nvSpPr>
        <p:spPr>
          <a:xfrm>
            <a:off x="1403648" y="485800"/>
            <a:ext cx="7740352" cy="1143000"/>
          </a:xfrm>
        </p:spPr>
        <p:txBody>
          <a:bodyPr>
            <a:normAutofit/>
          </a:bodyPr>
          <a:lstStyle/>
          <a:p>
            <a:r>
              <a:rPr lang="hu-HU" sz="3600" b="1" dirty="0" smtClean="0">
                <a:solidFill>
                  <a:srgbClr val="5E5848"/>
                </a:solidFill>
                <a:latin typeface="Garamond" pitchFamily="18" charset="0"/>
              </a:rPr>
              <a:t>     </a:t>
            </a:r>
            <a:r>
              <a:rPr lang="hu-HU" sz="3600" b="1" dirty="0" smtClean="0">
                <a:solidFill>
                  <a:srgbClr val="5E0000"/>
                </a:solidFill>
                <a:latin typeface="Garamond" pitchFamily="18" charset="0"/>
              </a:rPr>
              <a:t>A magyar kutatás jellemző mutatói</a:t>
            </a:r>
            <a:endParaRPr lang="hu-HU" sz="3600" b="1" dirty="0">
              <a:solidFill>
                <a:srgbClr val="5E0000"/>
              </a:solidFill>
              <a:latin typeface="Garamond" pitchFamily="18" charset="0"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7740352" y="5733256"/>
            <a:ext cx="28803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Szövegdoboz 2"/>
          <p:cNvSpPr txBox="1"/>
          <p:nvPr/>
        </p:nvSpPr>
        <p:spPr>
          <a:xfrm>
            <a:off x="1763688" y="6048176"/>
            <a:ext cx="7030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aramond" pitchFamily="18" charset="0"/>
              </a:rPr>
              <a:t>ScienceDirect</a:t>
            </a:r>
            <a:r>
              <a:rPr lang="hu-H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aramond" pitchFamily="18" charset="0"/>
              </a:rPr>
              <a:t>. The most </a:t>
            </a:r>
            <a:r>
              <a:rPr lang="hu-HU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aramond" pitchFamily="18" charset="0"/>
              </a:rPr>
              <a:t>innovative</a:t>
            </a:r>
            <a:r>
              <a:rPr lang="hu-H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aramond" pitchFamily="18" charset="0"/>
              </a:rPr>
              <a:t> </a:t>
            </a:r>
            <a:r>
              <a:rPr lang="hu-HU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aramond" pitchFamily="18" charset="0"/>
              </a:rPr>
              <a:t>platformfor</a:t>
            </a:r>
            <a:r>
              <a:rPr lang="hu-H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aramond" pitchFamily="18" charset="0"/>
              </a:rPr>
              <a:t> </a:t>
            </a:r>
            <a:r>
              <a:rPr lang="hu-HU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aramond" pitchFamily="18" charset="0"/>
              </a:rPr>
              <a:t>scientific</a:t>
            </a:r>
            <a:r>
              <a:rPr lang="hu-H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aramond" pitchFamily="18" charset="0"/>
              </a:rPr>
              <a:t> </a:t>
            </a:r>
            <a:r>
              <a:rPr lang="hu-HU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aramond" pitchFamily="18" charset="0"/>
              </a:rPr>
              <a:t>knowledge</a:t>
            </a:r>
            <a:endParaRPr lang="hu-HU" sz="1400" dirty="0">
              <a:solidFill>
                <a:schemeClr val="tx1">
                  <a:lumMod val="50000"/>
                  <a:lumOff val="50000"/>
                </a:schemeClr>
              </a:solidFill>
              <a:latin typeface="Garamond" pitchFamily="18" charset="0"/>
            </a:endParaRPr>
          </a:p>
          <a:p>
            <a:r>
              <a:rPr lang="hu-HU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aramond" pitchFamily="18" charset="0"/>
              </a:rPr>
              <a:t>Béky</a:t>
            </a:r>
            <a:r>
              <a:rPr lang="hu-H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aramond" pitchFamily="18" charset="0"/>
              </a:rPr>
              <a:t> Endre (</a:t>
            </a:r>
            <a:r>
              <a:rPr lang="hu-HU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aramond" pitchFamily="18" charset="0"/>
              </a:rPr>
              <a:t>Elsevier</a:t>
            </a:r>
            <a:r>
              <a:rPr lang="hu-H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aramond" pitchFamily="18" charset="0"/>
              </a:rPr>
              <a:t>). Személyes közlés, Budapest 2012. 03. 09.</a:t>
            </a:r>
            <a:endParaRPr lang="hu-HU" sz="1400" dirty="0">
              <a:solidFill>
                <a:schemeClr val="tx1">
                  <a:lumMod val="50000"/>
                  <a:lumOff val="50000"/>
                </a:schemeClr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68602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/>
          <p:cNvSpPr>
            <a:spLocks noGrp="1"/>
          </p:cNvSpPr>
          <p:nvPr>
            <p:ph type="title"/>
          </p:nvPr>
        </p:nvSpPr>
        <p:spPr>
          <a:xfrm>
            <a:off x="1835696" y="764704"/>
            <a:ext cx="6768752" cy="922114"/>
          </a:xfrm>
        </p:spPr>
        <p:txBody>
          <a:bodyPr>
            <a:normAutofit/>
          </a:bodyPr>
          <a:lstStyle/>
          <a:p>
            <a:pPr algn="r"/>
            <a:r>
              <a:rPr lang="hu-HU" sz="2400" b="1" dirty="0" smtClean="0">
                <a:solidFill>
                  <a:srgbClr val="5E0000"/>
                </a:solidFill>
                <a:latin typeface="Garamond" pitchFamily="18" charset="0"/>
              </a:rPr>
              <a:t>A magyar kutatás jellemző mutatói</a:t>
            </a:r>
            <a:endParaRPr lang="hu-HU" sz="1800" b="1" dirty="0">
              <a:solidFill>
                <a:srgbClr val="5E0000"/>
              </a:solidFill>
              <a:latin typeface="Garamond" pitchFamily="18" charset="0"/>
            </a:endParaRPr>
          </a:p>
        </p:txBody>
      </p:sp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4525963"/>
          </a:xfrm>
        </p:spPr>
        <p:txBody>
          <a:bodyPr/>
          <a:lstStyle/>
          <a:p>
            <a:endParaRPr lang="hu-HU" dirty="0"/>
          </a:p>
        </p:txBody>
      </p:sp>
      <p:pic>
        <p:nvPicPr>
          <p:cNvPr id="1026" name="Picture 2" descr="D:\users\keller.anna\Desktop\Kép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288" y="1700808"/>
            <a:ext cx="5529088" cy="42451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zövegdoboz 7"/>
          <p:cNvSpPr txBox="1"/>
          <p:nvPr/>
        </p:nvSpPr>
        <p:spPr>
          <a:xfrm>
            <a:off x="2149921" y="6093296"/>
            <a:ext cx="7030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aramond" pitchFamily="18" charset="0"/>
              </a:rPr>
              <a:t>„Research </a:t>
            </a:r>
            <a:r>
              <a:rPr lang="hu-HU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aramond" pitchFamily="18" charset="0"/>
              </a:rPr>
              <a:t>Evaluation</a:t>
            </a:r>
            <a:r>
              <a:rPr lang="hu-H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aramond" pitchFamily="18" charset="0"/>
              </a:rPr>
              <a:t> </a:t>
            </a:r>
            <a:r>
              <a:rPr lang="hu-HU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aramond" pitchFamily="18" charset="0"/>
              </a:rPr>
              <a:t>in</a:t>
            </a:r>
            <a:r>
              <a:rPr lang="hu-H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aramond" pitchFamily="18" charset="0"/>
              </a:rPr>
              <a:t> Hungary </a:t>
            </a:r>
            <a:r>
              <a:rPr lang="hu-HU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aramond" pitchFamily="18" charset="0"/>
              </a:rPr>
              <a:t>based</a:t>
            </a:r>
            <a:r>
              <a:rPr lang="hu-H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aramond" pitchFamily="18" charset="0"/>
              </a:rPr>
              <a:t> </a:t>
            </a:r>
            <a:r>
              <a:rPr lang="hu-HU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aramond" pitchFamily="18" charset="0"/>
              </a:rPr>
              <a:t>on</a:t>
            </a:r>
            <a:r>
              <a:rPr lang="hu-H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aramond" pitchFamily="18" charset="0"/>
              </a:rPr>
              <a:t> Thomson Reuters Data”.</a:t>
            </a:r>
            <a:endParaRPr lang="hu-HU" sz="1400" dirty="0">
              <a:solidFill>
                <a:schemeClr val="tx1">
                  <a:lumMod val="50000"/>
                  <a:lumOff val="50000"/>
                </a:schemeClr>
              </a:solidFill>
              <a:latin typeface="Garamond" pitchFamily="18" charset="0"/>
            </a:endParaRPr>
          </a:p>
          <a:p>
            <a:r>
              <a:rPr lang="hu-H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aramond" pitchFamily="18" charset="0"/>
              </a:rPr>
              <a:t>David </a:t>
            </a:r>
            <a:r>
              <a:rPr lang="hu-HU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aramond" pitchFamily="18" charset="0"/>
              </a:rPr>
              <a:t>Horky</a:t>
            </a:r>
            <a:r>
              <a:rPr lang="hu-H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aramond" pitchFamily="18" charset="0"/>
              </a:rPr>
              <a:t> (Thomson Reuters). Személyes közlés, Budapest 2012. 02. 24.</a:t>
            </a:r>
            <a:endParaRPr lang="hu-HU" sz="1400" dirty="0">
              <a:solidFill>
                <a:schemeClr val="tx1">
                  <a:lumMod val="50000"/>
                  <a:lumOff val="50000"/>
                </a:schemeClr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879689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/>
          <p:cNvSpPr>
            <a:spLocks noGrp="1"/>
          </p:cNvSpPr>
          <p:nvPr>
            <p:ph type="title"/>
          </p:nvPr>
        </p:nvSpPr>
        <p:spPr>
          <a:xfrm>
            <a:off x="1907704" y="332656"/>
            <a:ext cx="6696744" cy="1354162"/>
          </a:xfrm>
        </p:spPr>
        <p:txBody>
          <a:bodyPr>
            <a:normAutofit/>
          </a:bodyPr>
          <a:lstStyle/>
          <a:p>
            <a:pPr algn="r"/>
            <a:r>
              <a:rPr lang="hu-HU" sz="2400" b="1" dirty="0" smtClean="0">
                <a:solidFill>
                  <a:srgbClr val="5E0000"/>
                </a:solidFill>
                <a:latin typeface="Garamond" pitchFamily="18" charset="0"/>
              </a:rPr>
              <a:t>A magyar kutatás jellemző mutatói</a:t>
            </a:r>
            <a:br>
              <a:rPr lang="hu-HU" sz="2400" b="1" dirty="0" smtClean="0">
                <a:solidFill>
                  <a:srgbClr val="5E0000"/>
                </a:solidFill>
                <a:latin typeface="Garamond" pitchFamily="18" charset="0"/>
              </a:rPr>
            </a:br>
            <a:r>
              <a:rPr lang="hu-HU" sz="1800" b="1" dirty="0" smtClean="0">
                <a:solidFill>
                  <a:srgbClr val="5E0000"/>
                </a:solidFill>
                <a:latin typeface="Garamond" pitchFamily="18" charset="0"/>
              </a:rPr>
              <a:t>A Springerlink magyarországi cikkletöltési statisztikája</a:t>
            </a:r>
            <a:endParaRPr lang="hu-HU" sz="1800" b="1" dirty="0">
              <a:solidFill>
                <a:srgbClr val="5E0000"/>
              </a:solidFill>
              <a:latin typeface="Garamond" pitchFamily="18" charset="0"/>
            </a:endParaRPr>
          </a:p>
        </p:txBody>
      </p:sp>
      <p:graphicFrame>
        <p:nvGraphicFramePr>
          <p:cNvPr id="5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682985043"/>
              </p:ext>
            </p:extLst>
          </p:nvPr>
        </p:nvGraphicFramePr>
        <p:xfrm>
          <a:off x="971600" y="1556792"/>
          <a:ext cx="8172400" cy="5301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29590159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/>
          <p:cNvSpPr>
            <a:spLocks noGrp="1"/>
          </p:cNvSpPr>
          <p:nvPr>
            <p:ph type="title"/>
          </p:nvPr>
        </p:nvSpPr>
        <p:spPr>
          <a:xfrm>
            <a:off x="1907704" y="332656"/>
            <a:ext cx="6696744" cy="1354162"/>
          </a:xfrm>
        </p:spPr>
        <p:txBody>
          <a:bodyPr>
            <a:normAutofit/>
          </a:bodyPr>
          <a:lstStyle/>
          <a:p>
            <a:pPr algn="r"/>
            <a:r>
              <a:rPr lang="hu-HU" sz="2400" b="1" dirty="0" smtClean="0">
                <a:solidFill>
                  <a:srgbClr val="5E0000"/>
                </a:solidFill>
                <a:latin typeface="Garamond" pitchFamily="18" charset="0"/>
              </a:rPr>
              <a:t>A magyar kutatás jellemző mutatói</a:t>
            </a:r>
            <a:br>
              <a:rPr lang="hu-HU" sz="2400" b="1" dirty="0" smtClean="0">
                <a:solidFill>
                  <a:srgbClr val="5E0000"/>
                </a:solidFill>
                <a:latin typeface="Garamond" pitchFamily="18" charset="0"/>
              </a:rPr>
            </a:br>
            <a:r>
              <a:rPr lang="hu-HU" sz="1800" b="1" dirty="0" smtClean="0">
                <a:solidFill>
                  <a:srgbClr val="5E0000"/>
                </a:solidFill>
                <a:latin typeface="Garamond" pitchFamily="18" charset="0"/>
              </a:rPr>
              <a:t>A ScienceDirect magyarországi cikkletöltési statisztikája 2011-ben</a:t>
            </a:r>
            <a:endParaRPr lang="hu-HU" sz="1800" b="1" dirty="0">
              <a:solidFill>
                <a:srgbClr val="5E0000"/>
              </a:solidFill>
              <a:latin typeface="Garamond" pitchFamily="18" charset="0"/>
            </a:endParaRPr>
          </a:p>
        </p:txBody>
      </p:sp>
      <p:pic>
        <p:nvPicPr>
          <p:cNvPr id="7" name="Tartalom helye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55968"/>
            <a:ext cx="3960440" cy="5301208"/>
          </a:xfrm>
          <a:prstGeom prst="rect">
            <a:avLst/>
          </a:prstGeom>
          <a:noFill/>
        </p:spPr>
      </p:pic>
      <p:sp>
        <p:nvSpPr>
          <p:cNvPr id="2" name="Szövegdoboz 1"/>
          <p:cNvSpPr txBox="1"/>
          <p:nvPr/>
        </p:nvSpPr>
        <p:spPr>
          <a:xfrm>
            <a:off x="4464496" y="3645024"/>
            <a:ext cx="4283968" cy="2718693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200"/>
              </a:spcBef>
            </a:pPr>
            <a:r>
              <a:rPr lang="hu-H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</a:rPr>
              <a:t>HUNGARY – Debrecen University</a:t>
            </a:r>
          </a:p>
          <a:p>
            <a:pPr>
              <a:spcBef>
                <a:spcPts val="200"/>
              </a:spcBef>
            </a:pPr>
            <a:r>
              <a:rPr lang="hu-H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</a:rPr>
              <a:t>HUNGARY – </a:t>
            </a:r>
            <a:r>
              <a:rPr lang="hu-HU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</a:rPr>
              <a:t>Acad</a:t>
            </a:r>
            <a:r>
              <a:rPr lang="hu-H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</a:rPr>
              <a:t> </a:t>
            </a:r>
            <a:r>
              <a:rPr lang="hu-HU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</a:rPr>
              <a:t>Scis</a:t>
            </a:r>
            <a:r>
              <a:rPr lang="hu-H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</a:rPr>
              <a:t> Hungary</a:t>
            </a:r>
          </a:p>
          <a:p>
            <a:pPr>
              <a:spcBef>
                <a:spcPts val="200"/>
              </a:spcBef>
            </a:pPr>
            <a:r>
              <a:rPr lang="hu-H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</a:rPr>
              <a:t>HUNGARY – University Semmelweis </a:t>
            </a:r>
            <a:r>
              <a:rPr lang="hu-HU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</a:rPr>
              <a:t>Med</a:t>
            </a:r>
            <a:endParaRPr lang="hu-HU" sz="1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Garamond" pitchFamily="18" charset="0"/>
            </a:endParaRPr>
          </a:p>
          <a:p>
            <a:pPr>
              <a:spcBef>
                <a:spcPts val="200"/>
              </a:spcBef>
            </a:pPr>
            <a:r>
              <a:rPr lang="hu-H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</a:rPr>
              <a:t>HUNGARY ‒ Budapesti </a:t>
            </a:r>
            <a:r>
              <a:rPr lang="hu-H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</a:rPr>
              <a:t>Műszaki Egyetem</a:t>
            </a:r>
          </a:p>
          <a:p>
            <a:pPr>
              <a:spcBef>
                <a:spcPts val="200"/>
              </a:spcBef>
            </a:pPr>
            <a:r>
              <a:rPr lang="hu-H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</a:rPr>
              <a:t>HUNGARY – University Loránd Eötvös</a:t>
            </a:r>
          </a:p>
          <a:p>
            <a:pPr>
              <a:spcBef>
                <a:spcPts val="200"/>
              </a:spcBef>
            </a:pPr>
            <a:r>
              <a:rPr lang="hu-H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</a:rPr>
              <a:t>HUNGARY – Pécs University </a:t>
            </a:r>
            <a:r>
              <a:rPr lang="hu-HU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</a:rPr>
              <a:t>Med</a:t>
            </a:r>
            <a:endParaRPr lang="hu-HU" sz="1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Garamond" pitchFamily="18" charset="0"/>
            </a:endParaRPr>
          </a:p>
          <a:p>
            <a:pPr>
              <a:spcBef>
                <a:spcPts val="200"/>
              </a:spcBef>
            </a:pPr>
            <a:r>
              <a:rPr lang="hu-H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</a:rPr>
              <a:t>HUNGARY – </a:t>
            </a:r>
            <a:r>
              <a:rPr lang="hu-HU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</a:rPr>
              <a:t>Central</a:t>
            </a:r>
            <a:r>
              <a:rPr lang="hu-H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</a:rPr>
              <a:t> European University</a:t>
            </a:r>
          </a:p>
          <a:p>
            <a:pPr>
              <a:spcBef>
                <a:spcPts val="200"/>
              </a:spcBef>
            </a:pPr>
            <a:r>
              <a:rPr lang="hu-H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</a:rPr>
              <a:t>HUNGARY – Budapest University </a:t>
            </a:r>
            <a:r>
              <a:rPr lang="hu-HU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</a:rPr>
              <a:t>Econ</a:t>
            </a:r>
            <a:r>
              <a:rPr lang="hu-H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</a:rPr>
              <a:t> </a:t>
            </a:r>
            <a:r>
              <a:rPr lang="hu-HU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</a:rPr>
              <a:t>Scis</a:t>
            </a:r>
            <a:r>
              <a:rPr lang="hu-H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</a:rPr>
              <a:t> – IESBS</a:t>
            </a:r>
          </a:p>
          <a:p>
            <a:pPr>
              <a:spcBef>
                <a:spcPts val="200"/>
              </a:spcBef>
            </a:pPr>
            <a:r>
              <a:rPr lang="hu-H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</a:rPr>
              <a:t>HUNGARY – Pannon University</a:t>
            </a:r>
          </a:p>
          <a:p>
            <a:pPr>
              <a:spcBef>
                <a:spcPts val="200"/>
              </a:spcBef>
            </a:pPr>
            <a:r>
              <a:rPr lang="hu-H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</a:rPr>
              <a:t>HUNGARY – University Szent István Vet </a:t>
            </a:r>
            <a:r>
              <a:rPr lang="hu-HU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</a:rPr>
              <a:t>Sci</a:t>
            </a:r>
            <a:endParaRPr lang="hu-HU" sz="1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Garamond" pitchFamily="18" charset="0"/>
            </a:endParaRPr>
          </a:p>
          <a:p>
            <a:pPr>
              <a:spcBef>
                <a:spcPts val="200"/>
              </a:spcBef>
            </a:pPr>
            <a:r>
              <a:rPr lang="hu-H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</a:rPr>
              <a:t>HUNGARY – Miskolc University</a:t>
            </a:r>
            <a:endParaRPr lang="hu-HU" sz="1400" b="1" dirty="0">
              <a:solidFill>
                <a:schemeClr val="tx1">
                  <a:lumMod val="65000"/>
                  <a:lumOff val="35000"/>
                </a:schemeClr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777138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/>
          <p:cNvSpPr>
            <a:spLocks noGrp="1"/>
          </p:cNvSpPr>
          <p:nvPr>
            <p:ph type="title"/>
          </p:nvPr>
        </p:nvSpPr>
        <p:spPr>
          <a:xfrm>
            <a:off x="1907704" y="332656"/>
            <a:ext cx="6696744" cy="1354162"/>
          </a:xfrm>
        </p:spPr>
        <p:txBody>
          <a:bodyPr>
            <a:normAutofit/>
          </a:bodyPr>
          <a:lstStyle/>
          <a:p>
            <a:pPr algn="r"/>
            <a:r>
              <a:rPr lang="hu-HU" sz="2400" b="1" dirty="0" smtClean="0">
                <a:solidFill>
                  <a:srgbClr val="5E0000"/>
                </a:solidFill>
                <a:latin typeface="Garamond" pitchFamily="18" charset="0"/>
              </a:rPr>
              <a:t>A magyar kutatás jellemző mutatói</a:t>
            </a:r>
            <a:br>
              <a:rPr lang="hu-HU" sz="2400" b="1" dirty="0" smtClean="0">
                <a:solidFill>
                  <a:srgbClr val="5E0000"/>
                </a:solidFill>
                <a:latin typeface="Garamond" pitchFamily="18" charset="0"/>
              </a:rPr>
            </a:br>
            <a:r>
              <a:rPr lang="hu-HU" sz="1800" b="1" dirty="0">
                <a:solidFill>
                  <a:srgbClr val="5E0000"/>
                </a:solidFill>
                <a:latin typeface="Garamond" pitchFamily="18" charset="0"/>
              </a:rPr>
              <a:t>TÁMOP-, TIOP- és GOP-támogatások 2010-ig bezárólag</a:t>
            </a:r>
            <a:endParaRPr lang="hu-HU" sz="1800" dirty="0"/>
          </a:p>
        </p:txBody>
      </p:sp>
      <p:graphicFrame>
        <p:nvGraphicFramePr>
          <p:cNvPr id="8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060023021"/>
              </p:ext>
            </p:extLst>
          </p:nvPr>
        </p:nvGraphicFramePr>
        <p:xfrm>
          <a:off x="-396552" y="1484784"/>
          <a:ext cx="9361040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12097874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75656" y="2708920"/>
            <a:ext cx="7211144" cy="41044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3600" dirty="0" smtClean="0">
                <a:solidFill>
                  <a:srgbClr val="5E5848"/>
                </a:solidFill>
                <a:latin typeface="Garamond" pitchFamily="18" charset="0"/>
              </a:rPr>
              <a:t>Az MTA kutatóhálózata</a:t>
            </a:r>
          </a:p>
          <a:p>
            <a:pPr marL="0" indent="0" algn="ctr">
              <a:buNone/>
            </a:pPr>
            <a:r>
              <a:rPr lang="hu-HU" sz="4000" dirty="0" smtClean="0">
                <a:solidFill>
                  <a:srgbClr val="5E5848"/>
                </a:solidFill>
                <a:latin typeface="Garamond" pitchFamily="18" charset="0"/>
              </a:rPr>
              <a:t>=</a:t>
            </a:r>
          </a:p>
          <a:p>
            <a:pPr marL="0" indent="0" algn="ctr">
              <a:buNone/>
            </a:pPr>
            <a:r>
              <a:rPr lang="hu-HU" sz="3600" dirty="0" smtClean="0">
                <a:solidFill>
                  <a:srgbClr val="5E5848"/>
                </a:solidFill>
                <a:latin typeface="Garamond" pitchFamily="18" charset="0"/>
              </a:rPr>
              <a:t>egy kutatóegyetemnyi intellektuális erő </a:t>
            </a:r>
          </a:p>
        </p:txBody>
      </p:sp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1979712" y="332656"/>
            <a:ext cx="7164288" cy="1070992"/>
          </a:xfrm>
        </p:spPr>
        <p:txBody>
          <a:bodyPr>
            <a:noAutofit/>
          </a:bodyPr>
          <a:lstStyle/>
          <a:p>
            <a:r>
              <a:rPr lang="hu-HU" sz="3600" b="1" dirty="0" smtClean="0">
                <a:solidFill>
                  <a:srgbClr val="5E0000"/>
                </a:solidFill>
                <a:latin typeface="Garamond" pitchFamily="18" charset="0"/>
              </a:rPr>
              <a:t>Az MTA szerepe </a:t>
            </a:r>
            <a:br>
              <a:rPr lang="hu-HU" sz="3600" b="1" dirty="0" smtClean="0">
                <a:solidFill>
                  <a:srgbClr val="5E0000"/>
                </a:solidFill>
                <a:latin typeface="Garamond" pitchFamily="18" charset="0"/>
              </a:rPr>
            </a:br>
            <a:r>
              <a:rPr lang="hu-HU" sz="3600" b="1" dirty="0" smtClean="0">
                <a:solidFill>
                  <a:srgbClr val="5E0000"/>
                </a:solidFill>
                <a:latin typeface="Garamond" pitchFamily="18" charset="0"/>
              </a:rPr>
              <a:t>a hazai felsőoktatásban</a:t>
            </a:r>
            <a:endParaRPr lang="hu-HU" sz="3600" b="1" dirty="0">
              <a:solidFill>
                <a:srgbClr val="5E0000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286145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1979712" y="836712"/>
            <a:ext cx="6696744" cy="792088"/>
          </a:xfrm>
        </p:spPr>
        <p:txBody>
          <a:bodyPr>
            <a:normAutofit/>
          </a:bodyPr>
          <a:lstStyle/>
          <a:p>
            <a:pPr algn="r"/>
            <a:r>
              <a:rPr lang="hu-HU" sz="2400" b="1" dirty="0" smtClean="0">
                <a:solidFill>
                  <a:srgbClr val="5E0000"/>
                </a:solidFill>
                <a:latin typeface="Garamond" pitchFamily="18" charset="0"/>
              </a:rPr>
              <a:t>Az MTA szerepe a hazai felsőoktatásban</a:t>
            </a:r>
            <a:endParaRPr lang="hu-HU" sz="1800" dirty="0"/>
          </a:p>
        </p:txBody>
      </p:sp>
      <p:sp>
        <p:nvSpPr>
          <p:cNvPr id="5" name="Alcím 2"/>
          <p:cNvSpPr txBox="1">
            <a:spLocks/>
          </p:cNvSpPr>
          <p:nvPr/>
        </p:nvSpPr>
        <p:spPr>
          <a:xfrm>
            <a:off x="1331640" y="1484784"/>
            <a:ext cx="7560840" cy="5256584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endParaRPr lang="hu-HU" sz="2400" b="1" dirty="0" smtClean="0">
              <a:latin typeface="Garamond" pitchFamily="18" charset="0"/>
            </a:endParaRPr>
          </a:p>
          <a:p>
            <a:pPr marL="0" indent="0" algn="just">
              <a:buNone/>
              <a:defRPr/>
            </a:pPr>
            <a:r>
              <a:rPr lang="hu-HU" sz="4300" b="1" dirty="0" smtClean="0">
                <a:solidFill>
                  <a:srgbClr val="5E5848"/>
                </a:solidFill>
                <a:latin typeface="Garamond" pitchFamily="18" charset="0"/>
                <a:ea typeface="+mj-ea"/>
                <a:cs typeface="+mj-cs"/>
              </a:rPr>
              <a:t>I. Az akadémiai köztestület: Magyarország tudomány-hitelesítő és –minősítő intézménye</a:t>
            </a:r>
          </a:p>
          <a:p>
            <a:pPr algn="just">
              <a:defRPr/>
            </a:pPr>
            <a:endParaRPr lang="hu-HU" sz="1200" b="1" dirty="0" smtClean="0">
              <a:latin typeface="Garamond" pitchFamily="18" charset="0"/>
            </a:endParaRPr>
          </a:p>
          <a:p>
            <a:pPr marL="0" indent="0" algn="just">
              <a:buNone/>
              <a:defRPr/>
            </a:pPr>
            <a:r>
              <a:rPr lang="hu-HU" sz="4300" b="1" dirty="0" smtClean="0">
                <a:solidFill>
                  <a:srgbClr val="5E5848"/>
                </a:solidFill>
                <a:latin typeface="Garamond" pitchFamily="18" charset="0"/>
                <a:ea typeface="+mj-ea"/>
                <a:cs typeface="+mj-cs"/>
              </a:rPr>
              <a:t>II. Akadémiai kutatócsoportok az egyetemeken</a:t>
            </a:r>
          </a:p>
          <a:p>
            <a:pPr algn="just">
              <a:defRPr/>
            </a:pPr>
            <a:endParaRPr lang="hu-HU" sz="1200" b="1" dirty="0" smtClean="0">
              <a:latin typeface="Garamond" pitchFamily="18" charset="0"/>
            </a:endParaRPr>
          </a:p>
          <a:p>
            <a:pPr marL="793750" lvl="1" indent="0" algn="just">
              <a:buNone/>
              <a:defRPr/>
            </a:pPr>
            <a:r>
              <a:rPr lang="hu-HU" sz="3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Garamond" pitchFamily="18" charset="0"/>
              </a:rPr>
              <a:t>	</a:t>
            </a:r>
            <a:r>
              <a:rPr lang="hu-HU" sz="3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aramond" pitchFamily="18" charset="0"/>
              </a:rPr>
              <a:t>2011-től a hazai egyetemeken kétféle akadémiai kutatócsoport működik: </a:t>
            </a:r>
          </a:p>
          <a:p>
            <a:pPr marL="1422400" lvl="1" indent="-342900" algn="just">
              <a:buFontTx/>
              <a:buAutoNum type="alphaLcParenBoth"/>
              <a:defRPr/>
            </a:pPr>
            <a:r>
              <a:rPr lang="hu-HU" sz="38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aramond" pitchFamily="18" charset="0"/>
              </a:rPr>
              <a:t>Támogatott kutatócsoportok (2012. 01.01-től: 54, 07.01-től újabb kb. 15)</a:t>
            </a:r>
          </a:p>
          <a:p>
            <a:pPr marL="1422400" lvl="1" indent="-342900" algn="just">
              <a:buFontTx/>
              <a:buAutoNum type="alphaLcParenBoth"/>
              <a:defRPr/>
            </a:pPr>
            <a:r>
              <a:rPr lang="hu-HU" sz="38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aramond" pitchFamily="18" charset="0"/>
              </a:rPr>
              <a:t>Lendület kutatócsoportok (2011.07.01-től: 9, 2012.07.01-től újabb kb. 10)</a:t>
            </a:r>
          </a:p>
          <a:p>
            <a:pPr marL="1079500" lvl="1" algn="just">
              <a:defRPr/>
            </a:pPr>
            <a:endParaRPr lang="hu-HU" sz="1200" b="1" i="1" dirty="0" smtClean="0">
              <a:latin typeface="Garamond" pitchFamily="18" charset="0"/>
            </a:endParaRPr>
          </a:p>
          <a:p>
            <a:pPr marL="1079500" lvl="1" algn="just">
              <a:defRPr/>
            </a:pPr>
            <a:endParaRPr lang="hu-HU" sz="1200" b="1" i="1" dirty="0" smtClean="0">
              <a:latin typeface="Garamond" pitchFamily="18" charset="0"/>
            </a:endParaRPr>
          </a:p>
          <a:p>
            <a:pPr marL="0" indent="0" algn="just">
              <a:buNone/>
              <a:defRPr/>
            </a:pPr>
            <a:r>
              <a:rPr lang="hu-HU" sz="4300" b="1" dirty="0" smtClean="0">
                <a:solidFill>
                  <a:srgbClr val="5E5848"/>
                </a:solidFill>
                <a:latin typeface="Garamond" pitchFamily="18" charset="0"/>
                <a:ea typeface="+mj-ea"/>
                <a:cs typeface="+mj-cs"/>
              </a:rPr>
              <a:t>III. Az akadémiai kutatóintézetek révén</a:t>
            </a:r>
          </a:p>
          <a:p>
            <a:pPr marL="0" indent="0" algn="just">
              <a:buNone/>
              <a:defRPr/>
            </a:pPr>
            <a:r>
              <a:rPr lang="hu-HU" b="1" dirty="0" smtClean="0">
                <a:latin typeface="Garamond" pitchFamily="18" charset="0"/>
              </a:rPr>
              <a:t>	</a:t>
            </a:r>
            <a:r>
              <a:rPr lang="hu-HU" sz="3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aramond" pitchFamily="18" charset="0"/>
              </a:rPr>
              <a:t>Egyetemi hozzájárulásuk egy teljes egyetem összteljesítményével ér fel. 2011-es 	adatok:</a:t>
            </a:r>
          </a:p>
          <a:p>
            <a:pPr marL="793750" lvl="1" indent="0" algn="just">
              <a:buNone/>
              <a:defRPr/>
            </a:pPr>
            <a:r>
              <a:rPr lang="hu-HU" sz="3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aramond" pitchFamily="18" charset="0"/>
              </a:rPr>
              <a:t>	(a) a rendszeres hazai felsőfokú okt. tevékenységet végzők száma: 873</a:t>
            </a:r>
          </a:p>
          <a:p>
            <a:pPr marL="793750" lvl="1" indent="0" algn="just">
              <a:buNone/>
              <a:defRPr/>
            </a:pPr>
            <a:r>
              <a:rPr lang="hu-HU" sz="3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aramond" pitchFamily="18" charset="0"/>
              </a:rPr>
              <a:t>	(b) ebből a doktori iskolában oktatók száma: 448</a:t>
            </a:r>
          </a:p>
          <a:p>
            <a:pPr marL="793750" lvl="1" indent="0" algn="just">
              <a:buNone/>
              <a:defRPr/>
            </a:pPr>
            <a:r>
              <a:rPr lang="hu-HU" sz="3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aramond" pitchFamily="18" charset="0"/>
              </a:rPr>
              <a:t>	(c) ebből a doktori iskolai törzstagok száma: 351</a:t>
            </a:r>
          </a:p>
          <a:p>
            <a:pPr marL="793750" lvl="1" indent="0" algn="just">
              <a:buNone/>
              <a:defRPr/>
            </a:pPr>
            <a:r>
              <a:rPr lang="hu-HU" sz="3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aramond" pitchFamily="18" charset="0"/>
              </a:rPr>
              <a:t>	(d) ebből doktori iskola-vezetők száma: 21</a:t>
            </a:r>
          </a:p>
          <a:p>
            <a:pPr marL="793750" lvl="1" indent="0" algn="just">
              <a:buNone/>
              <a:defRPr/>
            </a:pPr>
            <a:r>
              <a:rPr lang="hu-HU" sz="3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aramond" pitchFamily="18" charset="0"/>
              </a:rPr>
              <a:t>	(e) egyetemi kurzusok száma: 1469 (elméleti) + 923 (gyakorlati)</a:t>
            </a:r>
          </a:p>
          <a:p>
            <a:pPr marL="793750" lvl="1" indent="0" algn="just">
              <a:buNone/>
              <a:defRPr/>
            </a:pPr>
            <a:r>
              <a:rPr lang="hu-HU" sz="3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aramond" pitchFamily="18" charset="0"/>
              </a:rPr>
              <a:t>	(f) TDK-dolgozatok száma: 341</a:t>
            </a:r>
          </a:p>
          <a:p>
            <a:pPr marL="793750" lvl="1" indent="0" algn="just">
              <a:buNone/>
              <a:defRPr/>
            </a:pPr>
            <a:r>
              <a:rPr lang="hu-HU" sz="3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aramond" pitchFamily="18" charset="0"/>
              </a:rPr>
              <a:t>	(g) BSc-szakdolgozatok száma: 706</a:t>
            </a:r>
          </a:p>
          <a:p>
            <a:pPr marL="793750" lvl="1" indent="0" algn="just">
              <a:buNone/>
              <a:defRPr/>
            </a:pPr>
            <a:r>
              <a:rPr lang="hu-HU" sz="3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aramond" pitchFamily="18" charset="0"/>
              </a:rPr>
              <a:t>	(h) MSc-szakdolgozatok száma:  806</a:t>
            </a:r>
          </a:p>
          <a:p>
            <a:pPr marL="793750" lvl="1" indent="0" algn="just">
              <a:buNone/>
              <a:defRPr/>
            </a:pPr>
            <a:r>
              <a:rPr lang="hu-HU" sz="3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aramond" pitchFamily="18" charset="0"/>
              </a:rPr>
              <a:t>	(i) PhD-értekezések száma: 1057</a:t>
            </a:r>
          </a:p>
          <a:p>
            <a:pPr marL="793750" lvl="1" indent="0" algn="just">
              <a:buNone/>
              <a:defRPr/>
            </a:pPr>
            <a:r>
              <a:rPr lang="hu-HU" sz="3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aramond" pitchFamily="18" charset="0"/>
              </a:rPr>
              <a:t>	(j) a kutatóintézeti infrastruktúra biztosítása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33524955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47664" y="1772342"/>
            <a:ext cx="7128792" cy="4176938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1707413" y="5949280"/>
            <a:ext cx="669674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u-HU" sz="1100" b="1" dirty="0">
                <a:solidFill>
                  <a:schemeClr val="tx1">
                    <a:tint val="75000"/>
                  </a:schemeClr>
                </a:solidFill>
                <a:latin typeface="Garamond" pitchFamily="18" charset="0"/>
              </a:rPr>
              <a:t>A tíz legnagyobb hazai intézmény publikációszáma és azok átlagos idézettsége  a Web of Science 2001-2010 közötti adatai alapján (Kampis et al. Magyar Tudomány, 2010)</a:t>
            </a:r>
          </a:p>
        </p:txBody>
      </p:sp>
      <p:sp>
        <p:nvSpPr>
          <p:cNvPr id="6" name="Cím 1"/>
          <p:cNvSpPr txBox="1">
            <a:spLocks/>
          </p:cNvSpPr>
          <p:nvPr/>
        </p:nvSpPr>
        <p:spPr>
          <a:xfrm>
            <a:off x="1979712" y="404664"/>
            <a:ext cx="6696744" cy="13681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u-HU" sz="2400" b="1" dirty="0" smtClean="0">
                <a:solidFill>
                  <a:srgbClr val="5E0000"/>
                </a:solidFill>
                <a:latin typeface="Garamond" pitchFamily="18" charset="0"/>
              </a:rPr>
              <a:t>Az MTA szerepe a hazai felsőoktatásban</a:t>
            </a:r>
          </a:p>
          <a:p>
            <a:pPr algn="r"/>
            <a:r>
              <a:rPr lang="hu-HU" sz="1800" b="1" dirty="0">
                <a:solidFill>
                  <a:srgbClr val="5E0000"/>
                </a:solidFill>
                <a:latin typeface="Garamond" pitchFamily="18" charset="0"/>
              </a:rPr>
              <a:t>Publikációszám és azok átlagos idézettsége</a:t>
            </a:r>
            <a:endParaRPr lang="hu-HU" sz="1800" dirty="0">
              <a:solidFill>
                <a:srgbClr val="5E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477515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/>
          <p:cNvSpPr txBox="1">
            <a:spLocks/>
          </p:cNvSpPr>
          <p:nvPr/>
        </p:nvSpPr>
        <p:spPr>
          <a:xfrm>
            <a:off x="1979712" y="404664"/>
            <a:ext cx="6696744" cy="13681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u-HU" sz="2400" b="1" dirty="0" smtClean="0">
                <a:solidFill>
                  <a:srgbClr val="5E0000"/>
                </a:solidFill>
                <a:latin typeface="Garamond" pitchFamily="18" charset="0"/>
              </a:rPr>
              <a:t>Az MTA szerepe a hazai felsőoktatásban</a:t>
            </a:r>
          </a:p>
          <a:p>
            <a:pPr algn="r"/>
            <a:r>
              <a:rPr lang="hu-HU" sz="1800" b="1" dirty="0" smtClean="0">
                <a:solidFill>
                  <a:srgbClr val="5E0000"/>
                </a:solidFill>
                <a:latin typeface="Garamond" pitchFamily="18" charset="0"/>
              </a:rPr>
              <a:t>Publikációk száma a Web of Science-ben, 2009-2010</a:t>
            </a:r>
            <a:endParaRPr lang="hu-HU" sz="1800" dirty="0">
              <a:solidFill>
                <a:srgbClr val="5E0000"/>
              </a:solidFill>
            </a:endParaRPr>
          </a:p>
        </p:txBody>
      </p:sp>
      <p:graphicFrame>
        <p:nvGraphicFramePr>
          <p:cNvPr id="7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683942708"/>
              </p:ext>
            </p:extLst>
          </p:nvPr>
        </p:nvGraphicFramePr>
        <p:xfrm>
          <a:off x="539552" y="1484784"/>
          <a:ext cx="8424936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31679800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79712" y="485800"/>
            <a:ext cx="7164288" cy="1143000"/>
          </a:xfrm>
        </p:spPr>
        <p:txBody>
          <a:bodyPr>
            <a:normAutofit/>
          </a:bodyPr>
          <a:lstStyle/>
          <a:p>
            <a:r>
              <a:rPr lang="hu-HU" sz="3600" b="1" dirty="0" smtClean="0">
                <a:solidFill>
                  <a:srgbClr val="5E0000"/>
                </a:solidFill>
                <a:latin typeface="Garamond" pitchFamily="18" charset="0"/>
              </a:rPr>
              <a:t>Ideák és illúziók</a:t>
            </a:r>
            <a:endParaRPr lang="hu-HU" sz="3600" b="1" dirty="0">
              <a:solidFill>
                <a:srgbClr val="5E0000"/>
              </a:solidFill>
              <a:latin typeface="Garamond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06896" y="2215405"/>
            <a:ext cx="8229600" cy="4525963"/>
          </a:xfrm>
        </p:spPr>
        <p:txBody>
          <a:bodyPr vert="horz">
            <a:normAutofit/>
          </a:bodyPr>
          <a:lstStyle/>
          <a:p>
            <a:pPr marL="0" indent="0" algn="ctr">
              <a:buNone/>
            </a:pPr>
            <a:r>
              <a:rPr lang="hu-HU" dirty="0" smtClean="0">
                <a:solidFill>
                  <a:srgbClr val="5E5848"/>
                </a:solidFill>
                <a:latin typeface="Garamond" pitchFamily="18" charset="0"/>
              </a:rPr>
              <a:t>egyetem = kutatóegyetem</a:t>
            </a:r>
          </a:p>
          <a:p>
            <a:pPr marL="0" indent="0" algn="ctr">
              <a:buNone/>
            </a:pPr>
            <a:r>
              <a:rPr lang="hu-HU" dirty="0" smtClean="0">
                <a:solidFill>
                  <a:srgbClr val="5E5848"/>
                </a:solidFill>
                <a:latin typeface="Garamond" pitchFamily="18" charset="0"/>
              </a:rPr>
              <a:t>(oktatás és kutatás elválaszthatatlan egységben)</a:t>
            </a:r>
          </a:p>
          <a:p>
            <a:pPr marL="0" indent="0" algn="ctr">
              <a:buNone/>
            </a:pPr>
            <a:endParaRPr lang="hu-HU" sz="3000" dirty="0" smtClean="0">
              <a:solidFill>
                <a:srgbClr val="5E5848"/>
              </a:solidFill>
              <a:latin typeface="Garamond" pitchFamily="18" charset="0"/>
            </a:endParaRPr>
          </a:p>
          <a:p>
            <a:pPr marL="0" indent="0" algn="ctr">
              <a:buNone/>
            </a:pPr>
            <a:r>
              <a:rPr lang="hu-HU" dirty="0" smtClean="0">
                <a:solidFill>
                  <a:srgbClr val="5E5848"/>
                </a:solidFill>
                <a:latin typeface="Garamond" pitchFamily="18" charset="0"/>
              </a:rPr>
              <a:t>„egyetem” inflálódása</a:t>
            </a:r>
          </a:p>
          <a:p>
            <a:pPr marL="0" indent="0" algn="ctr">
              <a:buNone/>
            </a:pPr>
            <a:endParaRPr lang="hu-HU" dirty="0" smtClean="0">
              <a:solidFill>
                <a:srgbClr val="5E5848"/>
              </a:solidFill>
              <a:latin typeface="Garamond" pitchFamily="18" charset="0"/>
            </a:endParaRPr>
          </a:p>
          <a:p>
            <a:pPr marL="0" indent="0" algn="ctr">
              <a:buNone/>
            </a:pPr>
            <a:r>
              <a:rPr lang="hu-HU" dirty="0" smtClean="0">
                <a:solidFill>
                  <a:srgbClr val="5E5848"/>
                </a:solidFill>
                <a:latin typeface="Garamond" pitchFamily="18" charset="0"/>
              </a:rPr>
              <a:t>egyetem = kutatóegyetem</a:t>
            </a:r>
            <a:endParaRPr lang="hu-HU" dirty="0">
              <a:solidFill>
                <a:srgbClr val="5E5848"/>
              </a:solidFill>
              <a:latin typeface="Garamond" pitchFamily="18" charset="0"/>
            </a:endParaRPr>
          </a:p>
        </p:txBody>
      </p:sp>
      <p:cxnSp>
        <p:nvCxnSpPr>
          <p:cNvPr id="5" name="Egyenes összekötő nyíllal 4"/>
          <p:cNvCxnSpPr/>
          <p:nvPr/>
        </p:nvCxnSpPr>
        <p:spPr>
          <a:xfrm>
            <a:off x="4860032" y="4581128"/>
            <a:ext cx="0" cy="504056"/>
          </a:xfrm>
          <a:prstGeom prst="straightConnector1">
            <a:avLst/>
          </a:prstGeom>
          <a:ln w="38100">
            <a:solidFill>
              <a:srgbClr val="5E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gyenes összekötő 7"/>
          <p:cNvCxnSpPr/>
          <p:nvPr/>
        </p:nvCxnSpPr>
        <p:spPr>
          <a:xfrm flipV="1">
            <a:off x="4355976" y="5229200"/>
            <a:ext cx="144016" cy="288032"/>
          </a:xfrm>
          <a:prstGeom prst="line">
            <a:avLst/>
          </a:prstGeom>
          <a:ln w="19050">
            <a:solidFill>
              <a:srgbClr val="5E58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0970513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79712" y="485800"/>
            <a:ext cx="7164288" cy="1143000"/>
          </a:xfrm>
        </p:spPr>
        <p:txBody>
          <a:bodyPr>
            <a:normAutofit/>
          </a:bodyPr>
          <a:lstStyle/>
          <a:p>
            <a:r>
              <a:rPr lang="hu-HU" sz="3600" b="1" dirty="0" smtClean="0">
                <a:solidFill>
                  <a:srgbClr val="5E5848"/>
                </a:solidFill>
                <a:latin typeface="Garamond" pitchFamily="18" charset="0"/>
              </a:rPr>
              <a:t>     </a:t>
            </a:r>
            <a:r>
              <a:rPr lang="hu-HU" sz="3600" b="1" dirty="0" smtClean="0">
                <a:solidFill>
                  <a:srgbClr val="5E0000"/>
                </a:solidFill>
                <a:latin typeface="Garamond" pitchFamily="18" charset="0"/>
              </a:rPr>
              <a:t>Az MTA Lendülete</a:t>
            </a:r>
            <a:endParaRPr lang="hu-HU" sz="3600" b="1" dirty="0">
              <a:solidFill>
                <a:srgbClr val="5E0000"/>
              </a:solidFill>
              <a:latin typeface="Garamond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pPr marL="0" indent="0" algn="ctr">
              <a:buNone/>
            </a:pPr>
            <a:r>
              <a:rPr lang="hu-HU" dirty="0">
                <a:solidFill>
                  <a:srgbClr val="5E5848"/>
                </a:solidFill>
                <a:latin typeface="Garamond" pitchFamily="18" charset="0"/>
              </a:rPr>
              <a:t>p</a:t>
            </a:r>
            <a:r>
              <a:rPr lang="hu-HU" dirty="0" smtClean="0">
                <a:solidFill>
                  <a:srgbClr val="5E5848"/>
                </a:solidFill>
                <a:latin typeface="Garamond" pitchFamily="18" charset="0"/>
              </a:rPr>
              <a:t>ályázati modell – kiválósági program</a:t>
            </a:r>
          </a:p>
          <a:p>
            <a:pPr marL="0" indent="0">
              <a:buNone/>
            </a:pPr>
            <a:endParaRPr lang="hu-HU" dirty="0" smtClean="0">
              <a:solidFill>
                <a:schemeClr val="accent6">
                  <a:lumMod val="20000"/>
                  <a:lumOff val="80000"/>
                </a:schemeClr>
              </a:solidFill>
              <a:latin typeface="Garamond" pitchFamily="18" charset="0"/>
            </a:endParaRPr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540" y="3068960"/>
            <a:ext cx="4787900" cy="32766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508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8621844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63688" y="485800"/>
            <a:ext cx="7380312" cy="1143000"/>
          </a:xfrm>
        </p:spPr>
        <p:txBody>
          <a:bodyPr>
            <a:noAutofit/>
          </a:bodyPr>
          <a:lstStyle/>
          <a:p>
            <a:r>
              <a:rPr lang="hu-HU" sz="3600" b="1" dirty="0" smtClean="0">
                <a:solidFill>
                  <a:srgbClr val="5E0000"/>
                </a:solidFill>
                <a:latin typeface="Garamond" pitchFamily="18" charset="0"/>
              </a:rPr>
              <a:t>Az MTA „Lendület kutatóegyeteme”</a:t>
            </a:r>
            <a:endParaRPr lang="hu-HU" sz="3600" b="1" dirty="0">
              <a:solidFill>
                <a:srgbClr val="5E0000"/>
              </a:solidFill>
              <a:latin typeface="Garamond" pitchFamily="18" charset="0"/>
            </a:endParaRPr>
          </a:p>
        </p:txBody>
      </p:sp>
      <p:graphicFrame>
        <p:nvGraphicFramePr>
          <p:cNvPr id="9" name="Diagram 8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702324367"/>
              </p:ext>
            </p:extLst>
          </p:nvPr>
        </p:nvGraphicFramePr>
        <p:xfrm>
          <a:off x="1259632" y="1700808"/>
          <a:ext cx="7127237" cy="4752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31574248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79712" y="332656"/>
            <a:ext cx="7164288" cy="1143000"/>
          </a:xfrm>
        </p:spPr>
        <p:txBody>
          <a:bodyPr>
            <a:normAutofit fontScale="90000"/>
          </a:bodyPr>
          <a:lstStyle/>
          <a:p>
            <a:r>
              <a:rPr lang="hu-HU" sz="3600" b="1" dirty="0" smtClean="0">
                <a:solidFill>
                  <a:srgbClr val="5E0000"/>
                </a:solidFill>
                <a:latin typeface="Garamond" pitchFamily="18" charset="0"/>
              </a:rPr>
              <a:t>     Az MTA infrastrukturális fejlesztési modellje</a:t>
            </a:r>
            <a:endParaRPr lang="hu-HU" sz="3600" b="1" dirty="0">
              <a:solidFill>
                <a:srgbClr val="5E0000"/>
              </a:solidFill>
              <a:latin typeface="Garamond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331640" y="1772816"/>
            <a:ext cx="7355160" cy="4209331"/>
          </a:xfrm>
        </p:spPr>
        <p:txBody>
          <a:bodyPr/>
          <a:lstStyle/>
          <a:p>
            <a:pPr marL="0" indent="0">
              <a:buNone/>
            </a:pPr>
            <a:r>
              <a:rPr lang="hu-HU" b="1" dirty="0" smtClean="0">
                <a:solidFill>
                  <a:srgbClr val="5E5848"/>
                </a:solidFill>
                <a:latin typeface="Garamond" pitchFamily="18" charset="0"/>
              </a:rPr>
              <a:t>MTA-Q2</a:t>
            </a:r>
          </a:p>
          <a:p>
            <a:pPr marL="0" lvl="1" indent="0">
              <a:buNone/>
            </a:pPr>
            <a:r>
              <a:rPr lang="hu-HU" dirty="0">
                <a:solidFill>
                  <a:srgbClr val="5E5848"/>
                </a:solidFill>
                <a:latin typeface="Garamond" pitchFamily="18" charset="0"/>
              </a:rPr>
              <a:t>kritikus intellektuális </a:t>
            </a:r>
            <a:r>
              <a:rPr lang="hu-HU" dirty="0" smtClean="0">
                <a:solidFill>
                  <a:srgbClr val="5E5848"/>
                </a:solidFill>
                <a:latin typeface="Garamond" pitchFamily="18" charset="0"/>
              </a:rPr>
              <a:t>tömeg</a:t>
            </a:r>
          </a:p>
          <a:p>
            <a:pPr marL="0" lvl="1" indent="0">
              <a:buNone/>
            </a:pPr>
            <a:r>
              <a:rPr lang="hu-HU" dirty="0" smtClean="0">
                <a:solidFill>
                  <a:srgbClr val="5E5848"/>
                </a:solidFill>
                <a:latin typeface="Garamond" pitchFamily="18" charset="0"/>
              </a:rPr>
              <a:t>felsőoktatási-kutatási-innovációs környezetben</a:t>
            </a:r>
            <a:endParaRPr lang="hu-HU" dirty="0">
              <a:solidFill>
                <a:srgbClr val="5E5848"/>
              </a:solidFill>
              <a:latin typeface="Garamond" pitchFamily="18" charset="0"/>
            </a:endParaRPr>
          </a:p>
          <a:p>
            <a:pPr marL="0" indent="0">
              <a:buNone/>
            </a:pPr>
            <a:endParaRPr lang="hu-HU" dirty="0" smtClean="0">
              <a:solidFill>
                <a:srgbClr val="5E5848"/>
              </a:solidFill>
              <a:latin typeface="Garamond" pitchFamily="18" charset="0"/>
            </a:endParaRPr>
          </a:p>
        </p:txBody>
      </p:sp>
      <p:pic>
        <p:nvPicPr>
          <p:cNvPr id="6" name="Picture 3" descr="D:\users\keller.anna\Desktop\q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743" y="3648866"/>
            <a:ext cx="2640177" cy="1658820"/>
          </a:xfrm>
          <a:prstGeom prst="rect">
            <a:avLst/>
          </a:prstGeom>
          <a:noFill/>
          <a:effectLst>
            <a:glow>
              <a:srgbClr val="E6D7A9"/>
            </a:glow>
            <a:softEdge rad="508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D:\users\keller.anna\Desktop\q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501008"/>
            <a:ext cx="3096344" cy="1954536"/>
          </a:xfrm>
          <a:prstGeom prst="rect">
            <a:avLst/>
          </a:prstGeom>
          <a:noFill/>
          <a:effectLst>
            <a:glow>
              <a:srgbClr val="E6D7A9"/>
            </a:glow>
            <a:softEdge rad="508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D:\users\keller.anna\Desktop\q2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995310"/>
            <a:ext cx="2267918" cy="1557078"/>
          </a:xfrm>
          <a:prstGeom prst="rect">
            <a:avLst/>
          </a:prstGeom>
          <a:noFill/>
          <a:effectLst>
            <a:glow>
              <a:srgbClr val="E6D7A9"/>
            </a:glow>
            <a:softEdge rad="508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75647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75656" y="3108101"/>
            <a:ext cx="7211144" cy="38492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4800" dirty="0" smtClean="0">
                <a:solidFill>
                  <a:srgbClr val="5E0000"/>
                </a:solidFill>
                <a:latin typeface="Garamond" pitchFamily="18" charset="0"/>
              </a:rPr>
              <a:t>Köszönöm a figyelmet</a:t>
            </a:r>
            <a:r>
              <a:rPr lang="hu-HU" sz="4400" dirty="0" smtClean="0">
                <a:solidFill>
                  <a:srgbClr val="5E0000"/>
                </a:solidFill>
                <a:latin typeface="Garamond" pitchFamily="18" charset="0"/>
              </a:rPr>
              <a:t>!</a:t>
            </a:r>
            <a:endParaRPr lang="hu-HU" sz="4400" dirty="0">
              <a:solidFill>
                <a:srgbClr val="5E0000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131474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331640" y="2215405"/>
            <a:ext cx="7355160" cy="4525963"/>
          </a:xfrm>
        </p:spPr>
        <p:txBody>
          <a:bodyPr/>
          <a:lstStyle/>
          <a:p>
            <a:pPr marL="2779713" indent="-2779713">
              <a:buNone/>
            </a:pPr>
            <a:r>
              <a:rPr lang="hu-HU" b="1" dirty="0">
                <a:solidFill>
                  <a:srgbClr val="5E5848"/>
                </a:solidFill>
                <a:latin typeface="Garamond" pitchFamily="18" charset="0"/>
              </a:rPr>
              <a:t>k</a:t>
            </a:r>
            <a:r>
              <a:rPr lang="hu-HU" b="1" dirty="0" smtClean="0">
                <a:solidFill>
                  <a:srgbClr val="5E5848"/>
                </a:solidFill>
                <a:latin typeface="Garamond" pitchFamily="18" charset="0"/>
              </a:rPr>
              <a:t>utatóegyetem</a:t>
            </a:r>
            <a:r>
              <a:rPr lang="hu-HU" dirty="0" smtClean="0">
                <a:solidFill>
                  <a:srgbClr val="5E5848"/>
                </a:solidFill>
                <a:latin typeface="Garamond" pitchFamily="18" charset="0"/>
              </a:rPr>
              <a:t>: különböző kritériumok szerint rangsorolt kiemelkedő </a:t>
            </a:r>
            <a:r>
              <a:rPr lang="hu-HU" dirty="0" smtClean="0">
                <a:solidFill>
                  <a:srgbClr val="5E5848"/>
                </a:solidFill>
                <a:latin typeface="Garamond" pitchFamily="18" charset="0"/>
              </a:rPr>
              <a:t>tudományos intézmények </a:t>
            </a:r>
            <a:r>
              <a:rPr lang="hu-HU" dirty="0" smtClean="0">
                <a:solidFill>
                  <a:srgbClr val="5E5848"/>
                </a:solidFill>
                <a:latin typeface="Garamond" pitchFamily="18" charset="0"/>
              </a:rPr>
              <a:t>gyűjtőneve</a:t>
            </a:r>
          </a:p>
          <a:p>
            <a:pPr marL="2513013" indent="-2513013">
              <a:buNone/>
            </a:pPr>
            <a:endParaRPr lang="hu-HU" sz="2800" dirty="0">
              <a:solidFill>
                <a:srgbClr val="5E5848"/>
              </a:solidFill>
              <a:latin typeface="Garamond" pitchFamily="18" charset="0"/>
            </a:endParaRPr>
          </a:p>
          <a:p>
            <a:pPr marL="2779713" indent="-1698625">
              <a:buNone/>
              <a:tabLst>
                <a:tab pos="1163638" algn="l"/>
              </a:tabLst>
            </a:pPr>
            <a:r>
              <a:rPr lang="hu-HU" sz="2000" b="1" dirty="0" smtClean="0">
                <a:solidFill>
                  <a:srgbClr val="5E5848"/>
                </a:solidFill>
                <a:latin typeface="Garamond" pitchFamily="18" charset="0"/>
              </a:rPr>
              <a:t> </a:t>
            </a:r>
            <a:r>
              <a:rPr lang="hu-HU" b="1" dirty="0" smtClean="0">
                <a:solidFill>
                  <a:srgbClr val="5E5848"/>
                </a:solidFill>
                <a:latin typeface="Garamond" pitchFamily="18" charset="0"/>
              </a:rPr>
              <a:t>egyetem</a:t>
            </a:r>
            <a:r>
              <a:rPr lang="hu-HU" dirty="0" smtClean="0">
                <a:solidFill>
                  <a:srgbClr val="5E5848"/>
                </a:solidFill>
                <a:latin typeface="Garamond" pitchFamily="18" charset="0"/>
              </a:rPr>
              <a:t>: </a:t>
            </a:r>
            <a:r>
              <a:rPr lang="hu-HU" dirty="0" smtClean="0">
                <a:solidFill>
                  <a:srgbClr val="5E5848"/>
                </a:solidFill>
                <a:latin typeface="Garamond" pitchFamily="18" charset="0"/>
              </a:rPr>
              <a:t>felsőfokú oktatást végző intézmény, kutatási mellék-tevékenységgel</a:t>
            </a:r>
            <a:endParaRPr lang="hu-HU" dirty="0">
              <a:solidFill>
                <a:srgbClr val="5E5848"/>
              </a:solidFill>
              <a:latin typeface="Garamond" pitchFamily="18" charset="0"/>
            </a:endParaRPr>
          </a:p>
        </p:txBody>
      </p:sp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6228184" y="908720"/>
            <a:ext cx="2376264" cy="648072"/>
          </a:xfrm>
        </p:spPr>
        <p:txBody>
          <a:bodyPr>
            <a:normAutofit/>
          </a:bodyPr>
          <a:lstStyle/>
          <a:p>
            <a:r>
              <a:rPr lang="hu-HU" sz="2400" b="1" dirty="0" smtClean="0">
                <a:solidFill>
                  <a:srgbClr val="5E0000"/>
                </a:solidFill>
                <a:latin typeface="Garamond" pitchFamily="18" charset="0"/>
              </a:rPr>
              <a:t>Ideák és illúziók</a:t>
            </a:r>
            <a:endParaRPr lang="hu-HU" sz="2400" b="1" dirty="0">
              <a:solidFill>
                <a:srgbClr val="5E0000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92689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79712" y="188640"/>
            <a:ext cx="7149480" cy="1354162"/>
          </a:xfrm>
        </p:spPr>
        <p:txBody>
          <a:bodyPr>
            <a:normAutofit/>
          </a:bodyPr>
          <a:lstStyle/>
          <a:p>
            <a:r>
              <a:rPr lang="hu-HU" sz="3600" b="1" dirty="0" smtClean="0">
                <a:solidFill>
                  <a:srgbClr val="5E0000"/>
                </a:solidFill>
                <a:latin typeface="Garamond" pitchFamily="18" charset="0"/>
              </a:rPr>
              <a:t>Mi tesz egy egyetemet </a:t>
            </a:r>
            <a:br>
              <a:rPr lang="hu-HU" sz="3600" b="1" dirty="0" smtClean="0">
                <a:solidFill>
                  <a:srgbClr val="5E0000"/>
                </a:solidFill>
                <a:latin typeface="Garamond" pitchFamily="18" charset="0"/>
              </a:rPr>
            </a:br>
            <a:r>
              <a:rPr lang="hu-HU" sz="3600" b="1" dirty="0" smtClean="0">
                <a:solidFill>
                  <a:srgbClr val="5E0000"/>
                </a:solidFill>
                <a:latin typeface="Garamond" pitchFamily="18" charset="0"/>
              </a:rPr>
              <a:t>kutatóegyetemmé?</a:t>
            </a:r>
            <a:endParaRPr lang="hu-HU" sz="3600" b="1" dirty="0">
              <a:solidFill>
                <a:srgbClr val="5E0000"/>
              </a:solidFill>
              <a:latin typeface="Garamond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87624" y="1880828"/>
            <a:ext cx="7437512" cy="42484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dirty="0" smtClean="0">
                <a:solidFill>
                  <a:srgbClr val="5E5848"/>
                </a:solidFill>
                <a:latin typeface="Garamond" pitchFamily="18" charset="0"/>
              </a:rPr>
              <a:t>Az intézményekhez köthető kiváló</a:t>
            </a:r>
          </a:p>
          <a:p>
            <a:pPr marL="0" indent="0" algn="ctr">
              <a:buNone/>
            </a:pPr>
            <a:r>
              <a:rPr lang="hu-HU" sz="2800" dirty="0" smtClean="0">
                <a:solidFill>
                  <a:srgbClr val="5E5848"/>
                </a:solidFill>
                <a:latin typeface="Garamond" pitchFamily="18" charset="0"/>
              </a:rPr>
              <a:t>kutatók			eredmények</a:t>
            </a:r>
          </a:p>
          <a:p>
            <a:pPr marL="0" indent="0" algn="ctr">
              <a:buNone/>
            </a:pPr>
            <a:endParaRPr lang="hu-HU" sz="2000" dirty="0">
              <a:solidFill>
                <a:srgbClr val="5E5848"/>
              </a:solidFill>
              <a:latin typeface="Garamond" pitchFamily="18" charset="0"/>
            </a:endParaRPr>
          </a:p>
          <a:p>
            <a:pPr marL="0" indent="0">
              <a:buNone/>
            </a:pPr>
            <a:r>
              <a:rPr lang="hu-HU" sz="2800" dirty="0" smtClean="0">
                <a:solidFill>
                  <a:srgbClr val="5E5848"/>
                </a:solidFill>
                <a:latin typeface="Garamond" pitchFamily="18" charset="0"/>
              </a:rPr>
              <a:t>	Értékelés:</a:t>
            </a:r>
            <a:endParaRPr lang="hu-HU" sz="2800" dirty="0">
              <a:solidFill>
                <a:srgbClr val="5E5848"/>
              </a:solidFill>
              <a:latin typeface="Garamond" pitchFamily="18" charset="0"/>
            </a:endParaRPr>
          </a:p>
          <a:p>
            <a:pPr marL="0" indent="0">
              <a:buNone/>
            </a:pPr>
            <a:r>
              <a:rPr lang="hu-HU" sz="2800" dirty="0" smtClean="0">
                <a:solidFill>
                  <a:srgbClr val="5E5848"/>
                </a:solidFill>
                <a:latin typeface="Garamond" pitchFamily="18" charset="0"/>
              </a:rPr>
              <a:t>	Egy-egy karon?</a:t>
            </a:r>
            <a:br>
              <a:rPr lang="hu-HU" sz="2800" dirty="0" smtClean="0">
                <a:solidFill>
                  <a:srgbClr val="5E5848"/>
                </a:solidFill>
                <a:latin typeface="Garamond" pitchFamily="18" charset="0"/>
              </a:rPr>
            </a:br>
            <a:r>
              <a:rPr lang="hu-HU" sz="2800" dirty="0" smtClean="0">
                <a:solidFill>
                  <a:srgbClr val="5E5848"/>
                </a:solidFill>
                <a:latin typeface="Garamond" pitchFamily="18" charset="0"/>
              </a:rPr>
              <a:t>	Egy-egy szakterületen?</a:t>
            </a:r>
          </a:p>
          <a:p>
            <a:pPr marL="0" indent="0">
              <a:buNone/>
            </a:pPr>
            <a:endParaRPr lang="hu-HU" sz="2800" dirty="0">
              <a:solidFill>
                <a:srgbClr val="5E5848"/>
              </a:solidFill>
              <a:latin typeface="Garamond" pitchFamily="18" charset="0"/>
            </a:endParaRPr>
          </a:p>
          <a:p>
            <a:pPr marL="0" indent="0" algn="ctr">
              <a:buNone/>
            </a:pPr>
            <a:r>
              <a:rPr lang="hu-HU" sz="2800" dirty="0" smtClean="0">
                <a:solidFill>
                  <a:srgbClr val="5E5848"/>
                </a:solidFill>
                <a:latin typeface="Garamond" pitchFamily="18" charset="0"/>
              </a:rPr>
              <a:t>differenciált értékelés</a:t>
            </a:r>
          </a:p>
        </p:txBody>
      </p:sp>
      <p:sp>
        <p:nvSpPr>
          <p:cNvPr id="4" name="Jobb oldali kapcsos zárójel 3"/>
          <p:cNvSpPr/>
          <p:nvPr/>
        </p:nvSpPr>
        <p:spPr>
          <a:xfrm>
            <a:off x="5508104" y="3789040"/>
            <a:ext cx="288032" cy="1008112"/>
          </a:xfrm>
          <a:prstGeom prst="rightBrace">
            <a:avLst/>
          </a:prstGeom>
          <a:ln w="28575">
            <a:solidFill>
              <a:srgbClr val="5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 dirty="0" smtClean="0"/>
          </a:p>
        </p:txBody>
      </p:sp>
      <p:sp>
        <p:nvSpPr>
          <p:cNvPr id="5" name="Szövegdoboz 4"/>
          <p:cNvSpPr txBox="1"/>
          <p:nvPr/>
        </p:nvSpPr>
        <p:spPr>
          <a:xfrm>
            <a:off x="5940152" y="4077072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solidFill>
                  <a:srgbClr val="5E5848"/>
                </a:solidFill>
                <a:latin typeface="Garamond" pitchFamily="18" charset="0"/>
              </a:rPr>
              <a:t>k</a:t>
            </a:r>
            <a:r>
              <a:rPr lang="hu-HU" sz="2800" dirty="0" smtClean="0">
                <a:solidFill>
                  <a:srgbClr val="5E5848"/>
                </a:solidFill>
                <a:latin typeface="Garamond" pitchFamily="18" charset="0"/>
              </a:rPr>
              <a:t>omplex kép</a:t>
            </a:r>
            <a:endParaRPr lang="hu-HU" sz="2800" dirty="0">
              <a:solidFill>
                <a:srgbClr val="5E5848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106742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79712" y="116632"/>
            <a:ext cx="7164288" cy="1498178"/>
          </a:xfrm>
        </p:spPr>
        <p:txBody>
          <a:bodyPr>
            <a:normAutofit/>
          </a:bodyPr>
          <a:lstStyle/>
          <a:p>
            <a:r>
              <a:rPr lang="hu-HU" sz="3600" b="1" dirty="0" smtClean="0">
                <a:solidFill>
                  <a:srgbClr val="5E0000"/>
                </a:solidFill>
                <a:latin typeface="Garamond" pitchFamily="18" charset="0"/>
              </a:rPr>
              <a:t>Hogyan tehető egy egyetem kutatóegyetemmé?</a:t>
            </a:r>
            <a:endParaRPr lang="hu-HU" sz="3600" b="1" dirty="0">
              <a:solidFill>
                <a:srgbClr val="5E0000"/>
              </a:solidFill>
              <a:latin typeface="Garamond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87624" y="1772816"/>
            <a:ext cx="7499176" cy="4353347"/>
          </a:xfrm>
        </p:spPr>
        <p:txBody>
          <a:bodyPr>
            <a:normAutofit/>
          </a:bodyPr>
          <a:lstStyle/>
          <a:p>
            <a:r>
              <a:rPr lang="hu-HU" sz="3000" dirty="0" smtClean="0">
                <a:solidFill>
                  <a:srgbClr val="5E5848"/>
                </a:solidFill>
                <a:latin typeface="Garamond" pitchFamily="18" charset="0"/>
              </a:rPr>
              <a:t>Hagyományokra épülő</a:t>
            </a:r>
          </a:p>
          <a:p>
            <a:r>
              <a:rPr lang="hu-HU" sz="3000" dirty="0" smtClean="0">
                <a:solidFill>
                  <a:srgbClr val="5E5848"/>
                </a:solidFill>
                <a:latin typeface="Garamond" pitchFamily="18" charset="0"/>
              </a:rPr>
              <a:t>hosszú </a:t>
            </a:r>
            <a:r>
              <a:rPr lang="hu-HU" sz="3000" dirty="0" smtClean="0">
                <a:solidFill>
                  <a:srgbClr val="5E5848"/>
                </a:solidFill>
                <a:latin typeface="Garamond" pitchFamily="18" charset="0"/>
              </a:rPr>
              <a:t>és szerves fejlődéssel</a:t>
            </a:r>
          </a:p>
          <a:p>
            <a:r>
              <a:rPr lang="hu-HU" sz="3000" dirty="0">
                <a:solidFill>
                  <a:srgbClr val="5E5848"/>
                </a:solidFill>
                <a:latin typeface="Garamond" pitchFamily="18" charset="0"/>
              </a:rPr>
              <a:t>t</a:t>
            </a:r>
            <a:r>
              <a:rPr lang="hu-HU" sz="3000" dirty="0" smtClean="0">
                <a:solidFill>
                  <a:srgbClr val="5E5848"/>
                </a:solidFill>
                <a:latin typeface="Garamond" pitchFamily="18" charset="0"/>
              </a:rPr>
              <a:t>udatos intézményi építkezéssel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5229741" y="4077161"/>
            <a:ext cx="33026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>
                <a:solidFill>
                  <a:srgbClr val="5E5848"/>
                </a:solidFill>
                <a:latin typeface="Garamond" pitchFamily="18" charset="0"/>
              </a:rPr>
              <a:t>n</a:t>
            </a:r>
            <a:r>
              <a:rPr lang="hu-HU" sz="3200" b="1" dirty="0" smtClean="0">
                <a:solidFill>
                  <a:srgbClr val="5E5848"/>
                </a:solidFill>
                <a:latin typeface="Garamond" pitchFamily="18" charset="0"/>
              </a:rPr>
              <a:t>em</a:t>
            </a:r>
            <a:r>
              <a:rPr lang="hu-HU" sz="3200" dirty="0" smtClean="0">
                <a:solidFill>
                  <a:srgbClr val="5E5848"/>
                </a:solidFill>
                <a:latin typeface="Garamond" pitchFamily="18" charset="0"/>
              </a:rPr>
              <a:t> hatalmi szóval</a:t>
            </a:r>
            <a:endParaRPr lang="hu-HU" sz="3200" dirty="0">
              <a:solidFill>
                <a:srgbClr val="5E5848"/>
              </a:solidFill>
              <a:latin typeface="Garamond" pitchFamily="18" charset="0"/>
            </a:endParaRPr>
          </a:p>
        </p:txBody>
      </p:sp>
      <p:pic>
        <p:nvPicPr>
          <p:cNvPr id="6" name="Picture 2" descr="D:\users\keller.anna\Desktop\oxfor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732" y="3429000"/>
            <a:ext cx="3416300" cy="2386013"/>
          </a:xfrm>
          <a:prstGeom prst="rect">
            <a:avLst/>
          </a:prstGeom>
          <a:noFill/>
          <a:effectLst>
            <a:glow>
              <a:srgbClr val="E6D7A9"/>
            </a:glow>
            <a:softEdge rad="508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074644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76462" y="1988840"/>
            <a:ext cx="7410338" cy="43924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dirty="0">
                <a:solidFill>
                  <a:srgbClr val="5E5848"/>
                </a:solidFill>
                <a:latin typeface="Garamond" pitchFamily="18" charset="0"/>
              </a:rPr>
              <a:t>Ú</a:t>
            </a:r>
            <a:r>
              <a:rPr lang="hu-HU" dirty="0" smtClean="0">
                <a:solidFill>
                  <a:srgbClr val="5E5848"/>
                </a:solidFill>
                <a:latin typeface="Garamond" pitchFamily="18" charset="0"/>
              </a:rPr>
              <a:t>j példák a tudatos építkezésre:</a:t>
            </a:r>
          </a:p>
          <a:p>
            <a:pPr marL="0" indent="0">
              <a:buNone/>
            </a:pPr>
            <a:r>
              <a:rPr lang="hu-HU" dirty="0">
                <a:solidFill>
                  <a:srgbClr val="5E5848"/>
                </a:solidFill>
                <a:latin typeface="Garamond" pitchFamily="18" charset="0"/>
              </a:rPr>
              <a:t>	</a:t>
            </a:r>
            <a:r>
              <a:rPr lang="hu-HU" dirty="0" smtClean="0">
                <a:solidFill>
                  <a:srgbClr val="5E5848"/>
                </a:solidFill>
                <a:latin typeface="Garamond" pitchFamily="18" charset="0"/>
              </a:rPr>
              <a:t>				</a:t>
            </a:r>
            <a:r>
              <a:rPr lang="hu-HU" sz="3000" dirty="0" smtClean="0">
                <a:solidFill>
                  <a:srgbClr val="5E5848"/>
                </a:solidFill>
                <a:latin typeface="Garamond" pitchFamily="18" charset="0"/>
              </a:rPr>
              <a:t>Szingapúr</a:t>
            </a:r>
          </a:p>
          <a:p>
            <a:pPr marL="0" indent="0">
              <a:buNone/>
            </a:pPr>
            <a:r>
              <a:rPr lang="hu-HU" sz="3000" dirty="0">
                <a:solidFill>
                  <a:srgbClr val="5E5848"/>
                </a:solidFill>
                <a:latin typeface="Garamond" pitchFamily="18" charset="0"/>
              </a:rPr>
              <a:t>	</a:t>
            </a:r>
            <a:r>
              <a:rPr lang="hu-HU" sz="3000" dirty="0" smtClean="0">
                <a:solidFill>
                  <a:srgbClr val="5E5848"/>
                </a:solidFill>
                <a:latin typeface="Garamond" pitchFamily="18" charset="0"/>
              </a:rPr>
              <a:t>				Kína</a:t>
            </a:r>
          </a:p>
          <a:p>
            <a:pPr marL="0" indent="0">
              <a:buNone/>
            </a:pPr>
            <a:r>
              <a:rPr lang="hu-HU" sz="3000" dirty="0">
                <a:solidFill>
                  <a:srgbClr val="5E5848"/>
                </a:solidFill>
                <a:latin typeface="Garamond" pitchFamily="18" charset="0"/>
              </a:rPr>
              <a:t>	</a:t>
            </a:r>
            <a:r>
              <a:rPr lang="hu-HU" sz="3000" dirty="0" smtClean="0">
                <a:solidFill>
                  <a:srgbClr val="5E5848"/>
                </a:solidFill>
                <a:latin typeface="Garamond" pitchFamily="18" charset="0"/>
              </a:rPr>
              <a:t>				Abu Dhabi</a:t>
            </a:r>
          </a:p>
          <a:p>
            <a:pPr marL="0" indent="0">
              <a:buNone/>
            </a:pPr>
            <a:endParaRPr lang="hu-HU" sz="3000" dirty="0">
              <a:solidFill>
                <a:srgbClr val="958963"/>
              </a:solidFill>
              <a:latin typeface="Garamond" pitchFamily="18" charset="0"/>
            </a:endParaRPr>
          </a:p>
          <a:p>
            <a:pPr marL="0" indent="0">
              <a:buNone/>
            </a:pPr>
            <a:endParaRPr lang="hu-HU" sz="3000" dirty="0">
              <a:solidFill>
                <a:srgbClr val="958963"/>
              </a:solidFill>
              <a:latin typeface="Garamond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hu-HU" sz="3000" dirty="0">
                <a:solidFill>
                  <a:srgbClr val="5E5848"/>
                </a:solidFill>
                <a:latin typeface="Garamond" pitchFamily="18" charset="0"/>
              </a:rPr>
              <a:t>t</a:t>
            </a:r>
            <a:r>
              <a:rPr lang="hu-HU" sz="3000" dirty="0" smtClean="0">
                <a:solidFill>
                  <a:srgbClr val="5E5848"/>
                </a:solidFill>
                <a:latin typeface="Garamond" pitchFamily="18" charset="0"/>
              </a:rPr>
              <a:t>udományos „sztárok” meghívása</a:t>
            </a:r>
          </a:p>
          <a:p>
            <a:pPr lvl="1">
              <a:buFont typeface="Arial" pitchFamily="34" charset="0"/>
              <a:buChar char="•"/>
            </a:pPr>
            <a:r>
              <a:rPr lang="hu-HU" sz="3000" dirty="0" smtClean="0">
                <a:solidFill>
                  <a:srgbClr val="5E5848"/>
                </a:solidFill>
                <a:latin typeface="Garamond" pitchFamily="18" charset="0"/>
              </a:rPr>
              <a:t>e</a:t>
            </a:r>
            <a:r>
              <a:rPr lang="hu-HU" sz="3000" dirty="0" smtClean="0">
                <a:solidFill>
                  <a:srgbClr val="5E5848"/>
                </a:solidFill>
                <a:latin typeface="Garamond" pitchFamily="18" charset="0"/>
              </a:rPr>
              <a:t>xtrém forrásallokáció</a:t>
            </a:r>
            <a:endParaRPr lang="hu-HU" sz="3000" dirty="0">
              <a:solidFill>
                <a:srgbClr val="5E5848"/>
              </a:solidFill>
              <a:latin typeface="Garamond" pitchFamily="18" charset="0"/>
            </a:endParaRPr>
          </a:p>
          <a:p>
            <a:pPr marL="0" indent="0">
              <a:buNone/>
            </a:pPr>
            <a:endParaRPr lang="hu-HU" sz="3000" dirty="0">
              <a:latin typeface="Garamond" pitchFamily="18" charset="0"/>
            </a:endParaRPr>
          </a:p>
        </p:txBody>
      </p:sp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4993704" y="548680"/>
            <a:ext cx="3610744" cy="1066130"/>
          </a:xfrm>
        </p:spPr>
        <p:txBody>
          <a:bodyPr>
            <a:normAutofit fontScale="90000"/>
          </a:bodyPr>
          <a:lstStyle/>
          <a:p>
            <a:pPr algn="r"/>
            <a:r>
              <a:rPr lang="hu-HU" sz="2400" b="1" dirty="0" smtClean="0">
                <a:solidFill>
                  <a:srgbClr val="5E0000"/>
                </a:solidFill>
                <a:latin typeface="Garamond" pitchFamily="18" charset="0"/>
              </a:rPr>
              <a:t>Hogyan tehető egy egyetem kutatóegyetemmé?</a:t>
            </a:r>
            <a:endParaRPr lang="hu-HU" sz="2400" b="1" dirty="0">
              <a:solidFill>
                <a:srgbClr val="5E0000"/>
              </a:solidFill>
              <a:latin typeface="Garamond" pitchFamily="18" charset="0"/>
            </a:endParaRPr>
          </a:p>
        </p:txBody>
      </p:sp>
      <p:pic>
        <p:nvPicPr>
          <p:cNvPr id="6" name="Picture 2" descr="D:\users\keller.anna\Desktop\nu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534" y="2668898"/>
            <a:ext cx="3223530" cy="2344278"/>
          </a:xfrm>
          <a:prstGeom prst="rect">
            <a:avLst/>
          </a:prstGeom>
          <a:noFill/>
          <a:effectLst>
            <a:glow>
              <a:srgbClr val="E6D7A9"/>
            </a:glow>
            <a:softEdge rad="508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042205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79712" y="188640"/>
            <a:ext cx="7164288" cy="1354162"/>
          </a:xfrm>
        </p:spPr>
        <p:txBody>
          <a:bodyPr>
            <a:normAutofit fontScale="90000"/>
          </a:bodyPr>
          <a:lstStyle/>
          <a:p>
            <a:r>
              <a:rPr lang="hu-HU" sz="3600" b="1" dirty="0" smtClean="0">
                <a:solidFill>
                  <a:srgbClr val="5E0000"/>
                </a:solidFill>
                <a:latin typeface="Garamond" pitchFamily="18" charset="0"/>
              </a:rPr>
              <a:t>Hogyan tehető egy egyetem kutatóegyetemmé Magyarországon? </a:t>
            </a:r>
            <a:endParaRPr lang="hu-HU" sz="3600" b="1" dirty="0">
              <a:solidFill>
                <a:srgbClr val="5E0000"/>
              </a:solidFill>
              <a:latin typeface="Garamond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59632" y="1988840"/>
            <a:ext cx="7344816" cy="4464496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1200"/>
              </a:spcBef>
              <a:buNone/>
            </a:pPr>
            <a:r>
              <a:rPr lang="hu-HU" sz="3000" dirty="0" smtClean="0">
                <a:solidFill>
                  <a:srgbClr val="5E5848"/>
                </a:solidFill>
                <a:latin typeface="Garamond" pitchFamily="18" charset="0"/>
              </a:rPr>
              <a:t>Nincs Magyarországon sok kutatóegyetemnyi intellektuális erő.</a:t>
            </a:r>
          </a:p>
          <a:p>
            <a:pPr marL="0" indent="0" algn="ctr">
              <a:buNone/>
            </a:pPr>
            <a:endParaRPr lang="hu-HU" sz="1400" dirty="0">
              <a:solidFill>
                <a:srgbClr val="958963"/>
              </a:solidFill>
              <a:latin typeface="Garamond" pitchFamily="18" charset="0"/>
            </a:endParaRPr>
          </a:p>
          <a:p>
            <a:pPr marL="0" indent="0">
              <a:buNone/>
            </a:pPr>
            <a:r>
              <a:rPr lang="hu-HU" sz="3000" b="1" dirty="0" smtClean="0">
                <a:solidFill>
                  <a:srgbClr val="5E5848"/>
                </a:solidFill>
                <a:latin typeface="Garamond" pitchFamily="18" charset="0"/>
              </a:rPr>
              <a:t>egyetem-állam bizalmi elven:</a:t>
            </a:r>
          </a:p>
          <a:p>
            <a:pPr lvl="1">
              <a:buFont typeface="Arial" pitchFamily="34" charset="0"/>
              <a:buChar char="•"/>
            </a:pPr>
            <a:r>
              <a:rPr lang="hu-HU" sz="2900" dirty="0">
                <a:solidFill>
                  <a:srgbClr val="5E5848"/>
                </a:solidFill>
                <a:latin typeface="Garamond" pitchFamily="18" charset="0"/>
              </a:rPr>
              <a:t>n</a:t>
            </a:r>
            <a:r>
              <a:rPr lang="hu-HU" sz="2900" dirty="0" smtClean="0">
                <a:solidFill>
                  <a:srgbClr val="5E5848"/>
                </a:solidFill>
                <a:latin typeface="Garamond" pitchFamily="18" charset="0"/>
              </a:rPr>
              <a:t>éhány kutatóegyetem (a legkiválóbbak)</a:t>
            </a:r>
          </a:p>
          <a:p>
            <a:pPr lvl="1">
              <a:buFont typeface="Arial" pitchFamily="34" charset="0"/>
              <a:buChar char="•"/>
            </a:pPr>
            <a:r>
              <a:rPr lang="hu-HU" sz="2900" dirty="0" smtClean="0">
                <a:solidFill>
                  <a:srgbClr val="5E5848"/>
                </a:solidFill>
                <a:latin typeface="Garamond" pitchFamily="18" charset="0"/>
              </a:rPr>
              <a:t>tudatos, célzott intézményi-regionális-állami fejlesztések és forrásallokáció</a:t>
            </a:r>
          </a:p>
          <a:p>
            <a:pPr lvl="1">
              <a:buFont typeface="Arial" pitchFamily="34" charset="0"/>
              <a:buChar char="•"/>
            </a:pPr>
            <a:r>
              <a:rPr lang="hu-HU" sz="2900" dirty="0" smtClean="0">
                <a:solidFill>
                  <a:srgbClr val="5E5848"/>
                </a:solidFill>
                <a:latin typeface="Garamond" pitchFamily="18" charset="0"/>
              </a:rPr>
              <a:t>a kiválóság  és </a:t>
            </a:r>
            <a:r>
              <a:rPr lang="hu-HU" sz="2900" dirty="0" smtClean="0">
                <a:solidFill>
                  <a:srgbClr val="5E5848"/>
                </a:solidFill>
                <a:latin typeface="Garamond" pitchFamily="18" charset="0"/>
              </a:rPr>
              <a:t>a </a:t>
            </a:r>
            <a:r>
              <a:rPr lang="hu-HU" sz="2900" dirty="0" smtClean="0">
                <a:solidFill>
                  <a:srgbClr val="5E5848"/>
                </a:solidFill>
                <a:latin typeface="Garamond" pitchFamily="18" charset="0"/>
              </a:rPr>
              <a:t>középszer egyensúlya</a:t>
            </a:r>
            <a:endParaRPr lang="hu-HU" sz="2900" dirty="0" smtClean="0">
              <a:solidFill>
                <a:srgbClr val="5E5848"/>
              </a:solidFill>
              <a:latin typeface="Garamond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hu-HU" sz="2900" dirty="0">
                <a:solidFill>
                  <a:srgbClr val="5E5848"/>
                </a:solidFill>
                <a:latin typeface="Garamond" pitchFamily="18" charset="0"/>
              </a:rPr>
              <a:t>n</a:t>
            </a:r>
            <a:r>
              <a:rPr lang="hu-HU" sz="2900" dirty="0" smtClean="0">
                <a:solidFill>
                  <a:srgbClr val="5E5848"/>
                </a:solidFill>
                <a:latin typeface="Garamond" pitchFamily="18" charset="0"/>
              </a:rPr>
              <a:t>em szabad szétforgácsolni az erőforrásokat</a:t>
            </a:r>
          </a:p>
        </p:txBody>
      </p:sp>
    </p:spTree>
    <p:extLst>
      <p:ext uri="{BB962C8B-B14F-4D97-AF65-F5344CB8AC3E}">
        <p14:creationId xmlns="" xmlns:p14="http://schemas.microsoft.com/office/powerpoint/2010/main" val="2641889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79712" y="485800"/>
            <a:ext cx="7164288" cy="1143000"/>
          </a:xfrm>
        </p:spPr>
        <p:txBody>
          <a:bodyPr>
            <a:normAutofit/>
          </a:bodyPr>
          <a:lstStyle/>
          <a:p>
            <a:r>
              <a:rPr lang="hu-HU" sz="3600" b="1" dirty="0" smtClean="0">
                <a:solidFill>
                  <a:srgbClr val="5E0000"/>
                </a:solidFill>
                <a:latin typeface="Garamond" pitchFamily="18" charset="0"/>
              </a:rPr>
              <a:t>Mi kell a kutatóegyetemhez? </a:t>
            </a:r>
            <a:endParaRPr lang="hu-HU" sz="3600" b="1" dirty="0">
              <a:solidFill>
                <a:srgbClr val="5E0000"/>
              </a:solidFill>
              <a:latin typeface="Garamond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43608" y="1700808"/>
            <a:ext cx="7884368" cy="4680520"/>
          </a:xfrm>
        </p:spPr>
        <p:txBody>
          <a:bodyPr>
            <a:normAutofit fontScale="92500" lnSpcReduction="10000"/>
          </a:bodyPr>
          <a:lstStyle/>
          <a:p>
            <a:r>
              <a:rPr lang="hu-HU" sz="3000" dirty="0">
                <a:solidFill>
                  <a:srgbClr val="5E5848"/>
                </a:solidFill>
                <a:latin typeface="Garamond" pitchFamily="18" charset="0"/>
              </a:rPr>
              <a:t>k</a:t>
            </a:r>
            <a:r>
              <a:rPr lang="hu-HU" sz="3000" dirty="0" smtClean="0">
                <a:solidFill>
                  <a:srgbClr val="5E5848"/>
                </a:solidFill>
                <a:latin typeface="Garamond" pitchFamily="18" charset="0"/>
              </a:rPr>
              <a:t>oncepció</a:t>
            </a:r>
          </a:p>
          <a:p>
            <a:r>
              <a:rPr lang="hu-HU" sz="3000" dirty="0" smtClean="0">
                <a:solidFill>
                  <a:srgbClr val="5E5848"/>
                </a:solidFill>
                <a:latin typeface="Garamond" pitchFamily="18" charset="0"/>
              </a:rPr>
              <a:t>pénz</a:t>
            </a:r>
          </a:p>
          <a:p>
            <a:pPr>
              <a:tabLst>
                <a:tab pos="1700213" algn="l"/>
              </a:tabLst>
            </a:pPr>
            <a:r>
              <a:rPr lang="hu-HU" sz="3000" dirty="0" smtClean="0">
                <a:solidFill>
                  <a:srgbClr val="5E5848"/>
                </a:solidFill>
                <a:latin typeface="Garamond" pitchFamily="18" charset="0"/>
              </a:rPr>
              <a:t>bizalom (a játékszabályok, a felsőoktatási 	munkamegosztás betartása)</a:t>
            </a:r>
          </a:p>
          <a:p>
            <a:endParaRPr lang="hu-HU" sz="2400" dirty="0" smtClean="0">
              <a:solidFill>
                <a:srgbClr val="5E5848"/>
              </a:solidFill>
              <a:latin typeface="Garamond" pitchFamily="18" charset="0"/>
            </a:endParaRPr>
          </a:p>
          <a:p>
            <a:pPr marL="0" indent="0" algn="ctr">
              <a:buNone/>
            </a:pPr>
            <a:r>
              <a:rPr lang="hu-HU" dirty="0" smtClean="0">
                <a:solidFill>
                  <a:srgbClr val="5E5848"/>
                </a:solidFill>
                <a:latin typeface="Garamond" pitchFamily="18" charset="0"/>
              </a:rPr>
              <a:t>A felsőoktatás </a:t>
            </a:r>
            <a:r>
              <a:rPr lang="hu-HU" dirty="0" smtClean="0">
                <a:solidFill>
                  <a:srgbClr val="5E5848"/>
                </a:solidFill>
                <a:latin typeface="Garamond" pitchFamily="18" charset="0"/>
              </a:rPr>
              <a:t>differenciált finanszírozási </a:t>
            </a:r>
            <a:r>
              <a:rPr lang="hu-HU" dirty="0" smtClean="0">
                <a:solidFill>
                  <a:srgbClr val="5E5848"/>
                </a:solidFill>
                <a:latin typeface="Garamond" pitchFamily="18" charset="0"/>
              </a:rPr>
              <a:t>módjának elő kell segítenie a </a:t>
            </a:r>
            <a:r>
              <a:rPr lang="hu-HU" dirty="0" smtClean="0">
                <a:solidFill>
                  <a:srgbClr val="5E5848"/>
                </a:solidFill>
                <a:latin typeface="Garamond" pitchFamily="18" charset="0"/>
              </a:rPr>
              <a:t>kutatóegyetemi működést (kutatóegyetemmé válást). </a:t>
            </a:r>
            <a:endParaRPr lang="hu-HU" dirty="0" smtClean="0">
              <a:solidFill>
                <a:srgbClr val="5E5848"/>
              </a:solidFill>
              <a:latin typeface="Garamond" pitchFamily="18" charset="0"/>
            </a:endParaRPr>
          </a:p>
          <a:p>
            <a:pPr marL="0" indent="0" algn="ctr">
              <a:buNone/>
            </a:pPr>
            <a:endParaRPr lang="hu-HU" sz="1000" dirty="0" smtClean="0">
              <a:solidFill>
                <a:srgbClr val="5E5848"/>
              </a:solidFill>
              <a:latin typeface="Garamond" pitchFamily="18" charset="0"/>
            </a:endParaRPr>
          </a:p>
          <a:p>
            <a:pPr marL="0" indent="0" algn="ctr">
              <a:buNone/>
            </a:pPr>
            <a:r>
              <a:rPr lang="hu-HU" sz="2800" dirty="0" smtClean="0">
                <a:solidFill>
                  <a:srgbClr val="5E5848"/>
                </a:solidFill>
                <a:latin typeface="Garamond" pitchFamily="18" charset="0"/>
              </a:rPr>
              <a:t>(minden intézmény maximális </a:t>
            </a:r>
            <a:br>
              <a:rPr lang="hu-HU" sz="2800" dirty="0" smtClean="0">
                <a:solidFill>
                  <a:srgbClr val="5E5848"/>
                </a:solidFill>
                <a:latin typeface="Garamond" pitchFamily="18" charset="0"/>
              </a:rPr>
            </a:br>
            <a:r>
              <a:rPr lang="hu-HU" sz="2800" dirty="0" smtClean="0">
                <a:solidFill>
                  <a:srgbClr val="5E5848"/>
                </a:solidFill>
                <a:latin typeface="Garamond" pitchFamily="18" charset="0"/>
              </a:rPr>
              <a:t>finanszírozásra törekszik)</a:t>
            </a:r>
            <a:endParaRPr lang="hu-HU" sz="2800" dirty="0">
              <a:solidFill>
                <a:srgbClr val="5E5848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997103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79712" y="202630"/>
            <a:ext cx="7164288" cy="1354162"/>
          </a:xfrm>
        </p:spPr>
        <p:txBody>
          <a:bodyPr>
            <a:normAutofit/>
          </a:bodyPr>
          <a:lstStyle/>
          <a:p>
            <a:r>
              <a:rPr lang="hu-HU" sz="3600" b="1" dirty="0" smtClean="0">
                <a:solidFill>
                  <a:srgbClr val="5E0000"/>
                </a:solidFill>
                <a:latin typeface="Garamond" pitchFamily="18" charset="0"/>
              </a:rPr>
              <a:t>Elérte-e célját a kutatói kiválósági kezdeményezés?</a:t>
            </a:r>
            <a:endParaRPr lang="hu-HU" sz="3600" b="1" dirty="0">
              <a:solidFill>
                <a:srgbClr val="5E0000"/>
              </a:solidFill>
              <a:latin typeface="Garamond" pitchFamily="18" charset="0"/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179884" y="1988839"/>
            <a:ext cx="4040188" cy="576065"/>
          </a:xfrm>
        </p:spPr>
        <p:txBody>
          <a:bodyPr>
            <a:normAutofit/>
          </a:bodyPr>
          <a:lstStyle/>
          <a:p>
            <a:r>
              <a:rPr lang="hu-HU" sz="2800" cap="small" dirty="0" smtClean="0">
                <a:solidFill>
                  <a:srgbClr val="5E5848"/>
                </a:solidFill>
                <a:latin typeface="Garamond" pitchFamily="18" charset="0"/>
              </a:rPr>
              <a:t>Igen</a:t>
            </a:r>
            <a:r>
              <a:rPr lang="hu-HU" sz="2800" b="0" cap="small" dirty="0" smtClean="0">
                <a:solidFill>
                  <a:srgbClr val="5E5848"/>
                </a:solidFill>
                <a:latin typeface="Garamond" pitchFamily="18" charset="0"/>
              </a:rPr>
              <a:t>, </a:t>
            </a:r>
            <a:r>
              <a:rPr lang="hu-HU" sz="2800" b="0" dirty="0" smtClean="0">
                <a:solidFill>
                  <a:srgbClr val="5E5848"/>
                </a:solidFill>
                <a:latin typeface="Garamond" pitchFamily="18" charset="0"/>
              </a:rPr>
              <a:t>amennyiben:</a:t>
            </a:r>
            <a:endParaRPr lang="hu-HU" sz="2800" b="0" cap="small" dirty="0">
              <a:solidFill>
                <a:srgbClr val="5E5848"/>
              </a:solidFill>
              <a:latin typeface="Garamond" pitchFamily="18" charset="0"/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1115616" y="2708920"/>
            <a:ext cx="4040188" cy="3096344"/>
          </a:xfrm>
        </p:spPr>
        <p:txBody>
          <a:bodyPr>
            <a:normAutofit lnSpcReduction="10000"/>
          </a:bodyPr>
          <a:lstStyle/>
          <a:p>
            <a:pPr marL="534988" indent="-266700"/>
            <a:r>
              <a:rPr lang="hu-HU" sz="2700" dirty="0">
                <a:solidFill>
                  <a:srgbClr val="5E5848"/>
                </a:solidFill>
                <a:latin typeface="Garamond" pitchFamily="18" charset="0"/>
              </a:rPr>
              <a:t>a</a:t>
            </a:r>
            <a:r>
              <a:rPr lang="hu-HU" sz="2700" dirty="0" smtClean="0">
                <a:solidFill>
                  <a:srgbClr val="5E5848"/>
                </a:solidFill>
                <a:latin typeface="Garamond" pitchFamily="18" charset="0"/>
              </a:rPr>
              <a:t>z intézmények végiggondolták </a:t>
            </a:r>
            <a:r>
              <a:rPr lang="hu-HU" sz="2700" dirty="0" smtClean="0">
                <a:solidFill>
                  <a:srgbClr val="5E5848"/>
                </a:solidFill>
                <a:latin typeface="Garamond" pitchFamily="18" charset="0"/>
              </a:rPr>
              <a:t>helyzetüket, pályázati esélyeiket</a:t>
            </a:r>
          </a:p>
          <a:p>
            <a:pPr marL="534988" indent="-266700"/>
            <a:endParaRPr lang="hu-HU" sz="2700" dirty="0" smtClean="0">
              <a:solidFill>
                <a:srgbClr val="5E5848"/>
              </a:solidFill>
              <a:latin typeface="Garamond" pitchFamily="18" charset="0"/>
            </a:endParaRPr>
          </a:p>
          <a:p>
            <a:pPr marL="534988" indent="-266700">
              <a:spcBef>
                <a:spcPts val="1800"/>
              </a:spcBef>
            </a:pPr>
            <a:r>
              <a:rPr lang="hu-HU" sz="2700" dirty="0">
                <a:solidFill>
                  <a:srgbClr val="5E5848"/>
                </a:solidFill>
                <a:latin typeface="Garamond" pitchFamily="18" charset="0"/>
              </a:rPr>
              <a:t>f</a:t>
            </a:r>
            <a:r>
              <a:rPr lang="hu-HU" sz="2700" dirty="0" smtClean="0">
                <a:solidFill>
                  <a:srgbClr val="5E5848"/>
                </a:solidFill>
                <a:latin typeface="Garamond" pitchFamily="18" charset="0"/>
              </a:rPr>
              <a:t>elismerték a tudatos építkezés szükségességét</a:t>
            </a:r>
            <a:endParaRPr lang="hu-HU" sz="2700" dirty="0">
              <a:solidFill>
                <a:srgbClr val="5E5848"/>
              </a:solidFill>
              <a:latin typeface="Garamond" pitchFamily="18" charset="0"/>
            </a:endParaRP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5138737" y="1988840"/>
            <a:ext cx="4041775" cy="576064"/>
          </a:xfrm>
        </p:spPr>
        <p:txBody>
          <a:bodyPr>
            <a:normAutofit/>
          </a:bodyPr>
          <a:lstStyle/>
          <a:p>
            <a:r>
              <a:rPr lang="hu-HU" sz="2800" cap="small" dirty="0" smtClean="0">
                <a:solidFill>
                  <a:srgbClr val="5E5848"/>
                </a:solidFill>
                <a:latin typeface="Garamond" pitchFamily="18" charset="0"/>
              </a:rPr>
              <a:t>Nem</a:t>
            </a:r>
            <a:r>
              <a:rPr lang="hu-HU" sz="2800" b="0" cap="small" dirty="0" smtClean="0">
                <a:solidFill>
                  <a:srgbClr val="5E5848"/>
                </a:solidFill>
                <a:latin typeface="Garamond" pitchFamily="18" charset="0"/>
              </a:rPr>
              <a:t>, </a:t>
            </a:r>
            <a:r>
              <a:rPr lang="hu-HU" sz="2800" b="0" dirty="0">
                <a:solidFill>
                  <a:srgbClr val="5E5848"/>
                </a:solidFill>
                <a:latin typeface="Garamond" pitchFamily="18" charset="0"/>
              </a:rPr>
              <a:t>amennyiben:</a:t>
            </a:r>
            <a:endParaRPr lang="hu-HU" sz="2800" b="0" cap="small" dirty="0">
              <a:solidFill>
                <a:srgbClr val="5E5848"/>
              </a:solidFill>
              <a:latin typeface="Garamond" pitchFamily="18" charset="0"/>
            </a:endParaRPr>
          </a:p>
        </p:txBody>
      </p:sp>
      <p:sp>
        <p:nvSpPr>
          <p:cNvPr id="7" name="Tartalom helye 3"/>
          <p:cNvSpPr>
            <a:spLocks noGrp="1"/>
          </p:cNvSpPr>
          <p:nvPr>
            <p:ph sz="half" idx="2"/>
          </p:nvPr>
        </p:nvSpPr>
        <p:spPr>
          <a:xfrm>
            <a:off x="5068316" y="2708920"/>
            <a:ext cx="4040188" cy="3849291"/>
          </a:xfrm>
        </p:spPr>
        <p:txBody>
          <a:bodyPr>
            <a:normAutofit lnSpcReduction="10000"/>
          </a:bodyPr>
          <a:lstStyle/>
          <a:p>
            <a:pPr marL="534988" indent="-266700"/>
            <a:r>
              <a:rPr lang="hu-HU" sz="2700" dirty="0">
                <a:solidFill>
                  <a:srgbClr val="5E5848"/>
                </a:solidFill>
                <a:latin typeface="Garamond" pitchFamily="18" charset="0"/>
              </a:rPr>
              <a:t>n</a:t>
            </a:r>
            <a:r>
              <a:rPr lang="hu-HU" sz="2700" dirty="0" smtClean="0">
                <a:solidFill>
                  <a:srgbClr val="5E5848"/>
                </a:solidFill>
                <a:latin typeface="Garamond" pitchFamily="18" charset="0"/>
              </a:rPr>
              <a:t>em </a:t>
            </a:r>
            <a:r>
              <a:rPr lang="hu-HU" sz="2700" dirty="0" smtClean="0">
                <a:solidFill>
                  <a:srgbClr val="5E5848"/>
                </a:solidFill>
                <a:latin typeface="Garamond" pitchFamily="18" charset="0"/>
              </a:rPr>
              <a:t>teremtette meg a stabilitást, és kiszámíthatóságot, </a:t>
            </a:r>
            <a:r>
              <a:rPr lang="hu-HU" sz="2700" dirty="0" smtClean="0">
                <a:solidFill>
                  <a:srgbClr val="5E5848"/>
                </a:solidFill>
                <a:latin typeface="Garamond" pitchFamily="18" charset="0"/>
              </a:rPr>
              <a:t>a </a:t>
            </a:r>
            <a:r>
              <a:rPr lang="hu-HU" sz="2700" dirty="0" smtClean="0">
                <a:solidFill>
                  <a:srgbClr val="5E5848"/>
                </a:solidFill>
                <a:latin typeface="Garamond" pitchFamily="18" charset="0"/>
              </a:rPr>
              <a:t>távlatos  </a:t>
            </a:r>
            <a:r>
              <a:rPr lang="hu-HU" sz="2700" dirty="0" smtClean="0">
                <a:solidFill>
                  <a:srgbClr val="5E5848"/>
                </a:solidFill>
                <a:latin typeface="Garamond" pitchFamily="18" charset="0"/>
              </a:rPr>
              <a:t>intézményi </a:t>
            </a:r>
            <a:r>
              <a:rPr lang="hu-HU" sz="2700" dirty="0" smtClean="0">
                <a:solidFill>
                  <a:srgbClr val="5E5848"/>
                </a:solidFill>
                <a:latin typeface="Garamond" pitchFamily="18" charset="0"/>
              </a:rPr>
              <a:t>fejlődés garanciáit</a:t>
            </a:r>
            <a:endParaRPr lang="hu-HU" sz="2700" dirty="0" smtClean="0">
              <a:solidFill>
                <a:srgbClr val="5E5848"/>
              </a:solidFill>
              <a:latin typeface="Garamond" pitchFamily="18" charset="0"/>
            </a:endParaRPr>
          </a:p>
          <a:p>
            <a:pPr marL="534988" indent="-266700">
              <a:spcBef>
                <a:spcPts val="1800"/>
              </a:spcBef>
            </a:pPr>
            <a:r>
              <a:rPr lang="hu-HU" sz="2700" dirty="0">
                <a:solidFill>
                  <a:srgbClr val="5E5848"/>
                </a:solidFill>
                <a:latin typeface="Garamond" pitchFamily="18" charset="0"/>
              </a:rPr>
              <a:t>c</a:t>
            </a:r>
            <a:r>
              <a:rPr lang="hu-HU" sz="2700" dirty="0" smtClean="0">
                <a:solidFill>
                  <a:srgbClr val="5E5848"/>
                </a:solidFill>
                <a:latin typeface="Garamond" pitchFamily="18" charset="0"/>
              </a:rPr>
              <a:t>supán az állami forrásokért való versengés állt a középpontban</a:t>
            </a:r>
            <a:endParaRPr lang="hu-HU" sz="2700" dirty="0">
              <a:solidFill>
                <a:srgbClr val="5E5848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094167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Alapértelmezett terv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Alapértelmezett terv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377</TotalTime>
  <Words>543</Words>
  <Application>Microsoft Office PowerPoint</Application>
  <PresentationFormat>Diavetítés a képernyőre (4:3 oldalarány)</PresentationFormat>
  <Paragraphs>150</Paragraphs>
  <Slides>23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23</vt:i4>
      </vt:variant>
    </vt:vector>
  </HeadingPairs>
  <TitlesOfParts>
    <vt:vector size="24" baseType="lpstr">
      <vt:lpstr>Office-téma</vt:lpstr>
      <vt:lpstr>Kutatóegyetemek  a magyar tudományosság és a magyar felsőoktatás rendszerében</vt:lpstr>
      <vt:lpstr>Ideák és illúziók</vt:lpstr>
      <vt:lpstr>Ideák és illúziók</vt:lpstr>
      <vt:lpstr>Mi tesz egy egyetemet  kutatóegyetemmé?</vt:lpstr>
      <vt:lpstr>Hogyan tehető egy egyetem kutatóegyetemmé?</vt:lpstr>
      <vt:lpstr>Hogyan tehető egy egyetem kutatóegyetemmé?</vt:lpstr>
      <vt:lpstr>Hogyan tehető egy egyetem kutatóegyetemmé Magyarországon? </vt:lpstr>
      <vt:lpstr>Mi kell a kutatóegyetemhez? </vt:lpstr>
      <vt:lpstr>Elérte-e célját a kutatói kiválósági kezdeményezés?</vt:lpstr>
      <vt:lpstr>Elérte-e célját a kutatói kiválósági kezdeményezés?</vt:lpstr>
      <vt:lpstr>     A magyar kutatás jellemző mutatói</vt:lpstr>
      <vt:lpstr>A magyar kutatás jellemző mutatói</vt:lpstr>
      <vt:lpstr>A magyar kutatás jellemző mutatói A Springerlink magyarországi cikkletöltési statisztikája</vt:lpstr>
      <vt:lpstr>A magyar kutatás jellemző mutatói A ScienceDirect magyarországi cikkletöltési statisztikája 2011-ben</vt:lpstr>
      <vt:lpstr>A magyar kutatás jellemző mutatói TÁMOP-, TIOP- és GOP-támogatások 2010-ig bezárólag</vt:lpstr>
      <vt:lpstr>Az MTA szerepe  a hazai felsőoktatásban</vt:lpstr>
      <vt:lpstr>Az MTA szerepe a hazai felsőoktatásban</vt:lpstr>
      <vt:lpstr>18. dia</vt:lpstr>
      <vt:lpstr>19. dia</vt:lpstr>
      <vt:lpstr>     Az MTA Lendülete</vt:lpstr>
      <vt:lpstr>Az MTA „Lendület kutatóegyeteme”</vt:lpstr>
      <vt:lpstr>     Az MTA infrastrukturális fejlesztési modellje</vt:lpstr>
      <vt:lpstr>23.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Kutatóegyetemek a magyar tudományosság és a magyar felsőoktatás rendszerében</dc:title>
  <dc:creator>Keller Anna</dc:creator>
  <cp:lastModifiedBy>Pálinkás</cp:lastModifiedBy>
  <cp:revision>43</cp:revision>
  <dcterms:created xsi:type="dcterms:W3CDTF">2012-03-28T12:07:16Z</dcterms:created>
  <dcterms:modified xsi:type="dcterms:W3CDTF">2012-03-31T08:12:55Z</dcterms:modified>
</cp:coreProperties>
</file>