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3" r:id="rId4"/>
    <p:sldId id="268" r:id="rId5"/>
    <p:sldId id="264" r:id="rId6"/>
    <p:sldId id="265" r:id="rId7"/>
    <p:sldId id="267" r:id="rId8"/>
    <p:sldId id="269" r:id="rId9"/>
    <p:sldId id="261" r:id="rId10"/>
    <p:sldId id="270" r:id="rId11"/>
    <p:sldId id="272" r:id="rId12"/>
    <p:sldId id="271" r:id="rId13"/>
  </p:sldIdLst>
  <p:sldSz cx="9144000" cy="6858000" type="screen4x3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ser&#369;%20Gy&#246;rgy%20Mikl&#243;s\Desktop\kpluszf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ser&#369;%20Gy&#246;rgy%20Mikl&#243;s\Desktop\kpluszf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ser&#369;%20Gy&#246;rgy%20Mikl&#243;s\Desktop\kpluszf%20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ser&#369;%20Gy&#246;rgy%20Mikl&#243;s\Desktop\kpluszf%20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ser&#369;%20Gy&#246;rgy%20Mikl&#243;s\Desktop\kpluszf%20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Munka2!$A$3</c:f>
              <c:strCache>
                <c:ptCount val="1"/>
                <c:pt idx="0">
                  <c:v>Alapkutatás</c:v>
                </c:pt>
              </c:strCache>
            </c:strRef>
          </c:tx>
          <c:invertIfNegative val="0"/>
          <c:cat>
            <c:strRef>
              <c:f>(Munka2!$C$2;Munka2!$E$2;Munka2!$G$2)</c:f>
              <c:strCache>
                <c:ptCount val="3"/>
                <c:pt idx="0">
                  <c:v>Vállalkozás</c:v>
                </c:pt>
                <c:pt idx="1">
                  <c:v>Állam</c:v>
                </c:pt>
                <c:pt idx="2">
                  <c:v>Felsőokt</c:v>
                </c:pt>
              </c:strCache>
            </c:strRef>
          </c:cat>
          <c:val>
            <c:numRef>
              <c:f>(Munka2!$C$3;Munka2!$E$3;Munka2!$G$3)</c:f>
              <c:numCache>
                <c:formatCode>General</c:formatCode>
                <c:ptCount val="3"/>
                <c:pt idx="0">
                  <c:v>3.138833652111249</c:v>
                </c:pt>
                <c:pt idx="1">
                  <c:v>56.890318241056036</c:v>
                </c:pt>
                <c:pt idx="2">
                  <c:v>49.551823023351083</c:v>
                </c:pt>
              </c:numCache>
            </c:numRef>
          </c:val>
        </c:ser>
        <c:ser>
          <c:idx val="1"/>
          <c:order val="1"/>
          <c:tx>
            <c:strRef>
              <c:f>Munka2!$A$4</c:f>
              <c:strCache>
                <c:ptCount val="1"/>
                <c:pt idx="0">
                  <c:v>Alkalmazott kutatás</c:v>
                </c:pt>
              </c:strCache>
            </c:strRef>
          </c:tx>
          <c:invertIfNegative val="0"/>
          <c:cat>
            <c:strRef>
              <c:f>(Munka2!$C$2;Munka2!$E$2;Munka2!$G$2)</c:f>
              <c:strCache>
                <c:ptCount val="3"/>
                <c:pt idx="0">
                  <c:v>Vállalkozás</c:v>
                </c:pt>
                <c:pt idx="1">
                  <c:v>Állam</c:v>
                </c:pt>
                <c:pt idx="2">
                  <c:v>Felsőokt</c:v>
                </c:pt>
              </c:strCache>
            </c:strRef>
          </c:cat>
          <c:val>
            <c:numRef>
              <c:f>(Munka2!$C$4;Munka2!$E$4;Munka2!$G$4)</c:f>
              <c:numCache>
                <c:formatCode>General</c:formatCode>
                <c:ptCount val="3"/>
                <c:pt idx="0">
                  <c:v>32.754295374378927</c:v>
                </c:pt>
                <c:pt idx="1">
                  <c:v>33.900870223231173</c:v>
                </c:pt>
                <c:pt idx="2">
                  <c:v>38.515362556329372</c:v>
                </c:pt>
              </c:numCache>
            </c:numRef>
          </c:val>
        </c:ser>
        <c:ser>
          <c:idx val="2"/>
          <c:order val="2"/>
          <c:tx>
            <c:strRef>
              <c:f>Munka2!$A$5</c:f>
              <c:strCache>
                <c:ptCount val="1"/>
                <c:pt idx="0">
                  <c:v>Kísérleti fejlesztés</c:v>
                </c:pt>
              </c:strCache>
            </c:strRef>
          </c:tx>
          <c:invertIfNegative val="0"/>
          <c:cat>
            <c:strRef>
              <c:f>(Munka2!$C$2;Munka2!$E$2;Munka2!$G$2)</c:f>
              <c:strCache>
                <c:ptCount val="3"/>
                <c:pt idx="0">
                  <c:v>Vállalkozás</c:v>
                </c:pt>
                <c:pt idx="1">
                  <c:v>Állam</c:v>
                </c:pt>
                <c:pt idx="2">
                  <c:v>Felsőokt</c:v>
                </c:pt>
              </c:strCache>
            </c:strRef>
          </c:cat>
          <c:val>
            <c:numRef>
              <c:f>(Munka2!$C$5;Munka2!$E$5;Munka2!$G$5)</c:f>
              <c:numCache>
                <c:formatCode>General</c:formatCode>
                <c:ptCount val="3"/>
                <c:pt idx="0">
                  <c:v>64.106870973509828</c:v>
                </c:pt>
                <c:pt idx="1">
                  <c:v>9.2088115357127851</c:v>
                </c:pt>
                <c:pt idx="2">
                  <c:v>11.932814420319541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83460480"/>
        <c:axId val="83462016"/>
      </c:barChart>
      <c:catAx>
        <c:axId val="83460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83462016"/>
        <c:crosses val="autoZero"/>
        <c:auto val="1"/>
        <c:lblAlgn val="ctr"/>
        <c:lblOffset val="100"/>
        <c:noMultiLvlLbl val="0"/>
      </c:catAx>
      <c:valAx>
        <c:axId val="834620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83460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8.4454790977214811E-2"/>
          <c:w val="0.58067957130358705"/>
          <c:h val="0.80790201224846891"/>
        </c:manualLayout>
      </c:layout>
      <c:pieChart>
        <c:varyColors val="1"/>
        <c:ser>
          <c:idx val="0"/>
          <c:order val="0"/>
          <c:cat>
            <c:strRef>
              <c:f>Munka1!$A$2:$A$7</c:f>
              <c:strCache>
                <c:ptCount val="6"/>
                <c:pt idx="0">
                  <c:v>Vegyipar, gyógyszergyártás</c:v>
                </c:pt>
                <c:pt idx="1">
                  <c:v>Elektronika</c:v>
                </c:pt>
                <c:pt idx="2">
                  <c:v>Gépgyártás</c:v>
                </c:pt>
                <c:pt idx="3">
                  <c:v>Járműipar</c:v>
                </c:pt>
                <c:pt idx="4">
                  <c:v>Információs technológiák</c:v>
                </c:pt>
                <c:pt idx="5">
                  <c:v>Természettudományi kutatás</c:v>
                </c:pt>
              </c:strCache>
            </c:strRef>
          </c:cat>
          <c:val>
            <c:numRef>
              <c:f>Munka1!$C$2:$C$7</c:f>
              <c:numCache>
                <c:formatCode>General</c:formatCode>
                <c:ptCount val="6"/>
                <c:pt idx="0">
                  <c:v>4.0502793296089381</c:v>
                </c:pt>
                <c:pt idx="1">
                  <c:v>2.5139664804469275</c:v>
                </c:pt>
                <c:pt idx="2">
                  <c:v>4.4692737430167595</c:v>
                </c:pt>
                <c:pt idx="3">
                  <c:v>2.5139664804469275</c:v>
                </c:pt>
                <c:pt idx="4">
                  <c:v>13.268156424581006</c:v>
                </c:pt>
                <c:pt idx="5">
                  <c:v>17.66759776536313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964788082493853"/>
          <c:y val="8.8336130345876604E-2"/>
          <c:w val="0.34035211917506142"/>
          <c:h val="0.911663869654123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Munka1!$A$2:$A$7</c:f>
              <c:strCache>
                <c:ptCount val="6"/>
                <c:pt idx="0">
                  <c:v>Vegyipar, gyógyszergyártás</c:v>
                </c:pt>
                <c:pt idx="1">
                  <c:v>Elektronika</c:v>
                </c:pt>
                <c:pt idx="2">
                  <c:v>Gépgyártás</c:v>
                </c:pt>
                <c:pt idx="3">
                  <c:v>Járműipar</c:v>
                </c:pt>
                <c:pt idx="4">
                  <c:v>Információs technológiák</c:v>
                </c:pt>
                <c:pt idx="5">
                  <c:v>Természettudományi kutatás</c:v>
                </c:pt>
              </c:strCache>
            </c:strRef>
          </c:cat>
          <c:val>
            <c:numRef>
              <c:f>Munka1!$E$2:$E$7</c:f>
              <c:numCache>
                <c:formatCode>General</c:formatCode>
                <c:ptCount val="6"/>
                <c:pt idx="0">
                  <c:v>11.561286541138545</c:v>
                </c:pt>
                <c:pt idx="1">
                  <c:v>9.9494468459227789</c:v>
                </c:pt>
                <c:pt idx="2">
                  <c:v>4.9747234229613895</c:v>
                </c:pt>
                <c:pt idx="3">
                  <c:v>7.4144625979925269</c:v>
                </c:pt>
                <c:pt idx="4">
                  <c:v>14.850904828192542</c:v>
                </c:pt>
                <c:pt idx="5">
                  <c:v>14.638435050186827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/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Munka1!$A$2:$A$7</c:f>
              <c:strCache>
                <c:ptCount val="6"/>
                <c:pt idx="0">
                  <c:v>Vegyipar, gyógyszergyártás</c:v>
                </c:pt>
                <c:pt idx="1">
                  <c:v>Elektronika</c:v>
                </c:pt>
                <c:pt idx="2">
                  <c:v>Gépgyártás</c:v>
                </c:pt>
                <c:pt idx="3">
                  <c:v>Járműipar</c:v>
                </c:pt>
                <c:pt idx="4">
                  <c:v>Információs technológiák</c:v>
                </c:pt>
                <c:pt idx="5">
                  <c:v>Természettudományi kutatás</c:v>
                </c:pt>
              </c:strCache>
            </c:strRef>
          </c:cat>
          <c:val>
            <c:numRef>
              <c:f>Munka1!$G$2:$G$7</c:f>
              <c:numCache>
                <c:formatCode>General</c:formatCode>
                <c:ptCount val="6"/>
                <c:pt idx="0">
                  <c:v>23.767880364109232</c:v>
                </c:pt>
                <c:pt idx="1">
                  <c:v>8.7841352405721711</c:v>
                </c:pt>
                <c:pt idx="2">
                  <c:v>4.6841135674035543</c:v>
                </c:pt>
                <c:pt idx="3">
                  <c:v>7.3629172084958823</c:v>
                </c:pt>
                <c:pt idx="4">
                  <c:v>7.3352839185088863</c:v>
                </c:pt>
                <c:pt idx="5">
                  <c:v>9.9333550065019498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Munka1!$A$2:$A$7</c:f>
              <c:strCache>
                <c:ptCount val="6"/>
                <c:pt idx="0">
                  <c:v>Vegyipar, gyógyszergyártás</c:v>
                </c:pt>
                <c:pt idx="1">
                  <c:v>Elektronika</c:v>
                </c:pt>
                <c:pt idx="2">
                  <c:v>Gépgyártás</c:v>
                </c:pt>
                <c:pt idx="3">
                  <c:v>Járműipar</c:v>
                </c:pt>
                <c:pt idx="4">
                  <c:v>Információs technológiák</c:v>
                </c:pt>
                <c:pt idx="5">
                  <c:v>Természettudományi kutatás</c:v>
                </c:pt>
              </c:strCache>
            </c:strRef>
          </c:cat>
          <c:val>
            <c:numRef>
              <c:f>Munka1!$I$2:$I$7</c:f>
              <c:numCache>
                <c:formatCode>General</c:formatCode>
                <c:ptCount val="6"/>
                <c:pt idx="0">
                  <c:v>30.52681091251176</c:v>
                </c:pt>
                <c:pt idx="1">
                  <c:v>3.986359360301035</c:v>
                </c:pt>
                <c:pt idx="2">
                  <c:v>6.5733772342427095</c:v>
                </c:pt>
                <c:pt idx="3">
                  <c:v>5.7227971150830985</c:v>
                </c:pt>
                <c:pt idx="4">
                  <c:v>4.8251803073063657</c:v>
                </c:pt>
                <c:pt idx="5">
                  <c:v>9.6111633740984637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/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Munka1!$A$1:$A$4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Munka1!$B$1:$B$4</c:f>
              <c:numCache>
                <c:formatCode>General</c:formatCode>
                <c:ptCount val="4"/>
                <c:pt idx="0">
                  <c:v>1542</c:v>
                </c:pt>
                <c:pt idx="1">
                  <c:v>1463</c:v>
                </c:pt>
                <c:pt idx="2">
                  <c:v>1427</c:v>
                </c:pt>
                <c:pt idx="3">
                  <c:v>1338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88608"/>
        <c:axId val="83590144"/>
      </c:barChart>
      <c:catAx>
        <c:axId val="8358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590144"/>
        <c:crosses val="autoZero"/>
        <c:auto val="1"/>
        <c:lblAlgn val="ctr"/>
        <c:lblOffset val="100"/>
        <c:noMultiLvlLbl val="0"/>
      </c:catAx>
      <c:valAx>
        <c:axId val="8359014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588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CF2FA-3989-434D-B28F-DC098EF6FFB5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7B6B9-57E3-4165-8BE0-97ABCADE13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0875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91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641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234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683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058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843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71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050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404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833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906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9A489-5D68-4525-BD6B-A7514D39DC5F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2EA8D-0097-4B47-841D-F0D6036E72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947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vállalkozások PhD szintű munkaerőigénye Magyarországon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Keserű György Miklós</a:t>
            </a:r>
          </a:p>
          <a:p>
            <a:r>
              <a:rPr lang="hu-HU" dirty="0" smtClean="0"/>
              <a:t>MTA TTK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892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hu-HU" dirty="0" smtClean="0"/>
              <a:t>A PhD képzés motivációi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3168352" cy="465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052736"/>
            <a:ext cx="3672408" cy="323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211960" y="4293096"/>
            <a:ext cx="33680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PhD Magyarországon leginkább:</a:t>
            </a:r>
          </a:p>
          <a:p>
            <a:r>
              <a:rPr lang="hu-HU" dirty="0" smtClean="0"/>
              <a:t>Szakmai előrejutás (83%)</a:t>
            </a:r>
          </a:p>
          <a:p>
            <a:r>
              <a:rPr lang="hu-HU" dirty="0"/>
              <a:t>Elhelyezkedési lehetőség (45%)</a:t>
            </a:r>
          </a:p>
          <a:p>
            <a:r>
              <a:rPr lang="hu-HU" dirty="0" smtClean="0"/>
              <a:t>De nem anyagi előny (26%)</a:t>
            </a:r>
            <a:endParaRPr lang="hu-HU" dirty="0"/>
          </a:p>
          <a:p>
            <a:r>
              <a:rPr lang="hu-HU" dirty="0" err="1" smtClean="0"/>
              <a:t>Pszichoszociális</a:t>
            </a:r>
            <a:r>
              <a:rPr lang="hu-HU" dirty="0" smtClean="0"/>
              <a:t> </a:t>
            </a:r>
            <a:r>
              <a:rPr lang="hu-HU" dirty="0" smtClean="0"/>
              <a:t>egérút?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5023924" y="6472335"/>
            <a:ext cx="408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Nature</a:t>
            </a:r>
            <a:r>
              <a:rPr lang="hu-HU" dirty="0" smtClean="0"/>
              <a:t>, 2011 és </a:t>
            </a:r>
            <a:r>
              <a:rPr lang="hu-HU" dirty="0" err="1" smtClean="0"/>
              <a:t>Universitas</a:t>
            </a:r>
            <a:r>
              <a:rPr lang="hu-HU" dirty="0" smtClean="0"/>
              <a:t> Műhely, 2008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908158" y="5949280"/>
            <a:ext cx="661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Összeegyeztethető –e a vállalati, a képzési és a személyes motiváció?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636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Sok? Kevés? Elég?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A 2008-as válság óta a vállalati innováció világszerte megtorpant, forrásai csökkentek, ami a PhD alkalmazások ellenében hat</a:t>
            </a:r>
          </a:p>
          <a:p>
            <a:r>
              <a:rPr lang="hu-HU" dirty="0" smtClean="0"/>
              <a:t>Céltévesztés: </a:t>
            </a:r>
            <a:r>
              <a:rPr lang="hu-HU" dirty="0" smtClean="0"/>
              <a:t>vállalati szinten mintha </a:t>
            </a:r>
            <a:r>
              <a:rPr lang="hu-HU" dirty="0" smtClean="0"/>
              <a:t>megnövekedett igény mutatkozna, </a:t>
            </a:r>
            <a:r>
              <a:rPr lang="hu-HU" dirty="0" smtClean="0"/>
              <a:t>de ennek </a:t>
            </a:r>
            <a:r>
              <a:rPr lang="hu-HU" dirty="0" smtClean="0"/>
              <a:t>oka a gyakorlati képzés visszaszorulása a </a:t>
            </a:r>
            <a:r>
              <a:rPr lang="hu-HU" dirty="0"/>
              <a:t>graduális </a:t>
            </a:r>
            <a:r>
              <a:rPr lang="hu-HU" dirty="0" smtClean="0"/>
              <a:t>oktatásban (valóban PhD szintű feladatokat kapnak?)</a:t>
            </a:r>
          </a:p>
          <a:p>
            <a:r>
              <a:rPr lang="hu-HU" dirty="0" smtClean="0"/>
              <a:t>Pályaelhagyás: </a:t>
            </a:r>
            <a:r>
              <a:rPr lang="hu-HU" dirty="0" err="1" smtClean="0"/>
              <a:t>diszciplina-idegen</a:t>
            </a:r>
            <a:r>
              <a:rPr lang="hu-HU" dirty="0" smtClean="0"/>
              <a:t> PhD </a:t>
            </a:r>
            <a:r>
              <a:rPr lang="hu-HU" dirty="0"/>
              <a:t>fokozattal az </a:t>
            </a:r>
            <a:r>
              <a:rPr lang="hu-HU" dirty="0" smtClean="0"/>
              <a:t>államigazgatásban, a pénzügyi </a:t>
            </a:r>
            <a:r>
              <a:rPr lang="hu-HU" dirty="0" smtClean="0"/>
              <a:t>szektorban, stb.</a:t>
            </a:r>
          </a:p>
          <a:p>
            <a:r>
              <a:rPr lang="hu-HU" dirty="0" smtClean="0"/>
              <a:t>Feszültség van a személyes motiváció és a lehetőségek között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versenyszférában </a:t>
            </a:r>
            <a:r>
              <a:rPr lang="hu-HU" dirty="0" smtClean="0"/>
              <a:t>új foglalkoztatási formák kellenek</a:t>
            </a:r>
          </a:p>
          <a:p>
            <a:pPr lvl="1"/>
            <a:r>
              <a:rPr lang="hu-HU" dirty="0" smtClean="0"/>
              <a:t>Start kártya PhD </a:t>
            </a:r>
            <a:r>
              <a:rPr lang="hu-HU" dirty="0" smtClean="0"/>
              <a:t>szinten: vállalati szintű motiváció</a:t>
            </a:r>
            <a:endParaRPr lang="hu-HU" dirty="0" smtClean="0"/>
          </a:p>
          <a:p>
            <a:pPr lvl="1"/>
            <a:r>
              <a:rPr lang="hu-HU" dirty="0" smtClean="0"/>
              <a:t>Posztdoktori alkalmazás a </a:t>
            </a:r>
            <a:r>
              <a:rPr lang="hu-HU" dirty="0" smtClean="0"/>
              <a:t>vállalati szférában: egyén szintű motiváció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055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Javaslatok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A PhD fokozatott </a:t>
            </a:r>
            <a:r>
              <a:rPr lang="hu-HU" dirty="0" smtClean="0"/>
              <a:t>szerzetteket </a:t>
            </a:r>
            <a:r>
              <a:rPr lang="hu-HU" dirty="0" smtClean="0"/>
              <a:t>tudásuknak megfelelő feladatkörben, kutatói munkakörben kell foglalkoztatni.</a:t>
            </a:r>
          </a:p>
          <a:p>
            <a:r>
              <a:rPr lang="hu-HU" dirty="0" smtClean="0"/>
              <a:t>A magyar doktori iskolák végzett PhD hallgatói előtt álló lehetőségek:</a:t>
            </a:r>
          </a:p>
          <a:p>
            <a:pPr lvl="1"/>
            <a:r>
              <a:rPr lang="hu-HU" dirty="0" smtClean="0"/>
              <a:t>Posztdoktori ösztöndíj külföldön vagy itthon</a:t>
            </a:r>
          </a:p>
          <a:p>
            <a:pPr lvl="1"/>
            <a:r>
              <a:rPr lang="hu-HU" dirty="0" smtClean="0"/>
              <a:t>Csökkenő álláslehetőségek a költségvetési szférában</a:t>
            </a:r>
          </a:p>
          <a:p>
            <a:pPr lvl="1"/>
            <a:r>
              <a:rPr lang="hu-HU" dirty="0" smtClean="0"/>
              <a:t>Korlátozott álláslehetőségek a versenyszférában</a:t>
            </a:r>
          </a:p>
          <a:p>
            <a:r>
              <a:rPr lang="hu-HU" dirty="0" smtClean="0"/>
              <a:t>Megoldási lehetőségek</a:t>
            </a:r>
          </a:p>
          <a:p>
            <a:pPr lvl="1"/>
            <a:r>
              <a:rPr lang="hu-HU" dirty="0"/>
              <a:t>P</a:t>
            </a:r>
            <a:r>
              <a:rPr lang="hu-HU" dirty="0" smtClean="0"/>
              <a:t>osztdoktori alkalmazási lehetőségek bővítése (ipari posztdoktori állás)</a:t>
            </a:r>
          </a:p>
          <a:p>
            <a:pPr lvl="1"/>
            <a:r>
              <a:rPr lang="hu-HU" dirty="0" smtClean="0"/>
              <a:t>Célzott támogatás (pályázatok) a vállalati szektorban alkalmazott PhD fokozatot szerzett munkavállalókért</a:t>
            </a:r>
          </a:p>
          <a:p>
            <a:pPr lvl="1"/>
            <a:r>
              <a:rPr lang="hu-HU" dirty="0" smtClean="0"/>
              <a:t>Vállalati K+F pályázatok értékelési szempontjainak felülvizsgálata</a:t>
            </a:r>
          </a:p>
        </p:txBody>
      </p:sp>
    </p:spTree>
    <p:extLst>
      <p:ext uri="{BB962C8B-B14F-4D97-AF65-F5344CB8AC3E}">
        <p14:creationId xmlns:p14="http://schemas.microsoft.com/office/powerpoint/2010/main" val="48133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magyar K+F számokban (2010)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184" y="3836318"/>
            <a:ext cx="50196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5611845" y="6393418"/>
            <a:ext cx="3568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MTA Országgyűlési Beszámoló, 2012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3914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539552" y="5589240"/>
            <a:ext cx="826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Magyarországon a közszféra a K+F ráfordításban felülreprezentált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040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7243"/>
            <a:ext cx="8229600" cy="1143000"/>
          </a:xfrm>
        </p:spPr>
        <p:txBody>
          <a:bodyPr/>
          <a:lstStyle/>
          <a:p>
            <a:r>
              <a:rPr lang="hu-HU" dirty="0" smtClean="0"/>
              <a:t>K+F források megoszlása (2011)</a:t>
            </a:r>
            <a:endParaRPr lang="hu-H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6120680" cy="469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467544" y="5589240"/>
            <a:ext cx="8492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Magas az állami forrás (EU:34%) és alacsony a vállalati szerepvállalás (EU:54%)</a:t>
            </a:r>
          </a:p>
          <a:p>
            <a:r>
              <a:rPr lang="hu-HU" dirty="0" smtClean="0"/>
              <a:t>A külföldi források bevonása nő</a:t>
            </a:r>
          </a:p>
          <a:p>
            <a:r>
              <a:rPr lang="hu-HU" dirty="0"/>
              <a:t>A</a:t>
            </a:r>
            <a:r>
              <a:rPr lang="hu-HU" dirty="0" smtClean="0"/>
              <a:t> hazai források a költségvetési szektorban csökkennek, a vállalkozások esetén stagnálnak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11209" y="6516052"/>
            <a:ext cx="236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KSH K+F jelentés, 2012</a:t>
            </a:r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4355977" y="4379956"/>
            <a:ext cx="484632" cy="48920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" name="Egyenes összekötő 6"/>
          <p:cNvCxnSpPr/>
          <p:nvPr/>
        </p:nvCxnSpPr>
        <p:spPr>
          <a:xfrm flipV="1">
            <a:off x="2051720" y="3140968"/>
            <a:ext cx="2699111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H="1">
            <a:off x="4750831" y="3140968"/>
            <a:ext cx="244197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4526371" y="1743941"/>
            <a:ext cx="2656808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1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K+F tevékenységek megoszlása (2011)</a:t>
            </a:r>
            <a:endParaRPr lang="hu-HU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594829"/>
              </p:ext>
            </p:extLst>
          </p:nvPr>
        </p:nvGraphicFramePr>
        <p:xfrm>
          <a:off x="1259632" y="1556792"/>
          <a:ext cx="65527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6811209" y="6516052"/>
            <a:ext cx="236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KSH K+F jelentés, 2012</a:t>
            </a:r>
            <a:endParaRPr lang="hu-HU" dirty="0"/>
          </a:p>
        </p:txBody>
      </p:sp>
      <p:sp>
        <p:nvSpPr>
          <p:cNvPr id="3" name="Jobb oldali kapcsos zárójel 2"/>
          <p:cNvSpPr/>
          <p:nvPr/>
        </p:nvSpPr>
        <p:spPr>
          <a:xfrm rot="5400000">
            <a:off x="4445986" y="4923166"/>
            <a:ext cx="216024" cy="22682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 oldali kapcsos zárójel 6"/>
          <p:cNvSpPr/>
          <p:nvPr/>
        </p:nvSpPr>
        <p:spPr>
          <a:xfrm rot="5400000">
            <a:off x="2486140" y="5571238"/>
            <a:ext cx="216024" cy="97210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2418542" y="6093296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F</a:t>
            </a:r>
            <a:endParaRPr lang="hu-HU" sz="32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4367088" y="6108030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349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vállalati K+F mutatói (2011)</a:t>
            </a:r>
            <a:endParaRPr lang="hu-H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81" y="1196752"/>
            <a:ext cx="7996902" cy="4932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6811209" y="6516052"/>
            <a:ext cx="236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KSH K+F jelentés, 2012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539552" y="6021288"/>
            <a:ext cx="814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Nagyvállalt </a:t>
            </a:r>
            <a:r>
              <a:rPr lang="hu-HU" dirty="0" smtClean="0"/>
              <a:t>vs. </a:t>
            </a:r>
            <a:r>
              <a:rPr lang="hu-HU" dirty="0" smtClean="0"/>
              <a:t>KKV: kritikus tömeg a ráfordításban, szakértelemben, </a:t>
            </a:r>
            <a:r>
              <a:rPr lang="hu-HU" dirty="0" smtClean="0"/>
              <a:t>infrastruktúrában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0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K+F intenzív vállalati szektorok (2011)</a:t>
            </a:r>
            <a:endParaRPr lang="hu-HU" dirty="0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901406"/>
              </p:ext>
            </p:extLst>
          </p:nvPr>
        </p:nvGraphicFramePr>
        <p:xfrm>
          <a:off x="755576" y="1021378"/>
          <a:ext cx="4464496" cy="304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030232"/>
              </p:ext>
            </p:extLst>
          </p:nvPr>
        </p:nvGraphicFramePr>
        <p:xfrm>
          <a:off x="4463480" y="1021378"/>
          <a:ext cx="468052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-36512" y="836712"/>
            <a:ext cx="2047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Kutatóhelyek száma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949839" y="835300"/>
            <a:ext cx="154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Kutatók száma</a:t>
            </a:r>
            <a:endParaRPr lang="hu-HU" dirty="0"/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298535"/>
              </p:ext>
            </p:extLst>
          </p:nvPr>
        </p:nvGraphicFramePr>
        <p:xfrm>
          <a:off x="683568" y="3933056"/>
          <a:ext cx="4650579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53645"/>
              </p:ext>
            </p:extLst>
          </p:nvPr>
        </p:nvGraphicFramePr>
        <p:xfrm>
          <a:off x="4421411" y="3987849"/>
          <a:ext cx="4722589" cy="2870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0" y="3717032"/>
            <a:ext cx="124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K+F költség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5076056" y="3789040"/>
            <a:ext cx="1538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K+F beruházás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7442792" y="6488668"/>
            <a:ext cx="1737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KSH K+F jelentés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475656" y="234888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TK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6051484" y="2812286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IT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6197517" y="1628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TK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2267744" y="299695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IT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2622328" y="4941168"/>
            <a:ext cx="431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solidFill>
                  <a:schemeClr val="bg1"/>
                </a:solidFill>
              </a:rPr>
              <a:t>Gy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164288" y="5149988"/>
            <a:ext cx="431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solidFill>
                  <a:schemeClr val="bg1"/>
                </a:solidFill>
              </a:rPr>
              <a:t>Gy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56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hu-HU" dirty="0" smtClean="0"/>
              <a:t>Gyógyszeripari K+F (2011)</a:t>
            </a:r>
            <a:endParaRPr lang="hu-HU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382787"/>
              </p:ext>
            </p:extLst>
          </p:nvPr>
        </p:nvGraphicFramePr>
        <p:xfrm>
          <a:off x="1403648" y="1340768"/>
          <a:ext cx="6504384" cy="488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28"/>
                <a:gridCol w="2168128"/>
                <a:gridCol w="2168128"/>
              </a:tblGrid>
              <a:tr h="54712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Mutató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Érték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Teljes </a:t>
                      </a:r>
                      <a:r>
                        <a:rPr lang="hu-HU" sz="2400" baseline="0" dirty="0" smtClean="0"/>
                        <a:t>%</a:t>
                      </a:r>
                      <a:endParaRPr lang="hu-HU" sz="2400" dirty="0"/>
                    </a:p>
                  </a:txBody>
                  <a:tcPr/>
                </a:tc>
              </a:tr>
              <a:tr h="53300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Kutatók száma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1425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12</a:t>
                      </a:r>
                      <a:endParaRPr lang="hu-HU" sz="2400" dirty="0"/>
                    </a:p>
                  </a:txBody>
                  <a:tcPr/>
                </a:tc>
              </a:tr>
              <a:tr h="54712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K+F ráfordítás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49 154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23</a:t>
                      </a:r>
                      <a:endParaRPr lang="hu-HU" sz="2400" dirty="0"/>
                    </a:p>
                  </a:txBody>
                  <a:tcPr/>
                </a:tc>
              </a:tr>
              <a:tr h="54712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K+F költség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41 525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22</a:t>
                      </a:r>
                      <a:endParaRPr lang="hu-HU" sz="2400" dirty="0"/>
                    </a:p>
                  </a:txBody>
                  <a:tcPr/>
                </a:tc>
              </a:tr>
              <a:tr h="52641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K+F beruházás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7 629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30</a:t>
                      </a:r>
                      <a:endParaRPr lang="hu-HU" sz="2400" dirty="0"/>
                    </a:p>
                  </a:txBody>
                  <a:tcPr/>
                </a:tc>
              </a:tr>
              <a:tr h="54712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K+F megbízás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8 606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17</a:t>
                      </a:r>
                      <a:endParaRPr lang="hu-HU" sz="2400" dirty="0"/>
                    </a:p>
                  </a:txBody>
                  <a:tcPr/>
                </a:tc>
              </a:tr>
              <a:tr h="54712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K+F</a:t>
                      </a:r>
                      <a:r>
                        <a:rPr lang="hu-HU" sz="2400" baseline="0" dirty="0" smtClean="0"/>
                        <a:t> kiadás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57 761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22</a:t>
                      </a:r>
                      <a:endParaRPr lang="hu-HU" sz="2400" dirty="0"/>
                    </a:p>
                  </a:txBody>
                  <a:tcPr/>
                </a:tc>
              </a:tr>
              <a:tr h="54712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PhD/</a:t>
                      </a:r>
                      <a:r>
                        <a:rPr lang="hu-HU" sz="2400" dirty="0" err="1" smtClean="0"/>
                        <a:t>MSc</a:t>
                      </a:r>
                      <a:r>
                        <a:rPr lang="hu-HU" sz="2400" dirty="0" smtClean="0"/>
                        <a:t> (ipar)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128/762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17</a:t>
                      </a:r>
                      <a:endParaRPr lang="hu-HU" sz="2400" dirty="0"/>
                    </a:p>
                  </a:txBody>
                  <a:tcPr/>
                </a:tc>
              </a:tr>
              <a:tr h="547120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PhD/</a:t>
                      </a:r>
                      <a:r>
                        <a:rPr lang="hu-HU" sz="2400" dirty="0" err="1" smtClean="0"/>
                        <a:t>MSc</a:t>
                      </a:r>
                      <a:r>
                        <a:rPr lang="hu-HU" sz="2400" dirty="0" smtClean="0"/>
                        <a:t> (MTA)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301/443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68</a:t>
                      </a:r>
                      <a:endParaRPr lang="hu-HU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411463" y="5149377"/>
            <a:ext cx="64807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5652121" y="65160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Saját forrás, KSH </a:t>
            </a:r>
            <a:r>
              <a:rPr lang="hu-HU" dirty="0" smtClean="0"/>
              <a:t>K+F jelentés, 2012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53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Következtetések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A teljes magyar K+F több mint fele a vállalati szférában valósul meg</a:t>
            </a:r>
          </a:p>
          <a:p>
            <a:r>
              <a:rPr lang="hu-HU" dirty="0"/>
              <a:t>A </a:t>
            </a:r>
            <a:r>
              <a:rPr lang="hu-HU" dirty="0" smtClean="0"/>
              <a:t>kutatói létszám </a:t>
            </a:r>
            <a:r>
              <a:rPr lang="hu-HU" dirty="0"/>
              <a:t>és a teljes vállalati K+F ráfordítás több mint fele a nagyvállalati szektorban jelentkezik</a:t>
            </a:r>
          </a:p>
          <a:p>
            <a:r>
              <a:rPr lang="hu-HU" dirty="0" smtClean="0"/>
              <a:t>A magyarországi vállalati K+F alapvetően alkalmazott kutatásokban és kísérleti fejlesztésekben érdekelt</a:t>
            </a:r>
          </a:p>
          <a:p>
            <a:r>
              <a:rPr lang="hu-HU" dirty="0" smtClean="0"/>
              <a:t>A PhD fokozatok többsége alapkutatási eredményekre épül, a jelöltek ebben szereznek gyakorlatot</a:t>
            </a:r>
          </a:p>
          <a:p>
            <a:r>
              <a:rPr lang="hu-HU" dirty="0" smtClean="0"/>
              <a:t>A PhD fokozattal rendelkezők foglalkoztatására a nagyvállalatok a </a:t>
            </a:r>
            <a:r>
              <a:rPr lang="hu-HU" dirty="0" smtClean="0"/>
              <a:t>alkalmasak lennének, </a:t>
            </a:r>
            <a:r>
              <a:rPr lang="hu-HU" dirty="0" smtClean="0"/>
              <a:t>viszont a cégek K+F tevékenysége többnyire más kompetenciákat </a:t>
            </a:r>
            <a:r>
              <a:rPr lang="hu-HU" dirty="0" smtClean="0"/>
              <a:t>igényel (vállalati szintű motiváció)</a:t>
            </a:r>
            <a:endParaRPr lang="hu-HU" dirty="0" smtClean="0"/>
          </a:p>
          <a:p>
            <a:r>
              <a:rPr lang="hu-HU" dirty="0" smtClean="0"/>
              <a:t>Magyarországon a legtöbb PhD fokozattal rendelkező a felsőoktatásba, illetve a kutatóintézet-hálózatba megy</a:t>
            </a:r>
          </a:p>
        </p:txBody>
      </p:sp>
    </p:spTree>
    <p:extLst>
      <p:ext uri="{BB962C8B-B14F-4D97-AF65-F5344CB8AC3E}">
        <p14:creationId xmlns:p14="http://schemas.microsoft.com/office/powerpoint/2010/main" val="2064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/>
              <a:t>PhD túltermelés van?</a:t>
            </a:r>
            <a:endParaRPr lang="hu-H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1" y="1122040"/>
            <a:ext cx="8077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Kép 3"/>
          <p:cNvPicPr/>
          <p:nvPr/>
        </p:nvPicPr>
        <p:blipFill>
          <a:blip r:embed="rId3"/>
          <a:stretch>
            <a:fillRect/>
          </a:stretch>
        </p:blipFill>
        <p:spPr>
          <a:xfrm>
            <a:off x="-108520" y="3573016"/>
            <a:ext cx="4286250" cy="310515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79512" y="3463413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Magyarország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64088" y="6484694"/>
            <a:ext cx="3765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Index, </a:t>
            </a:r>
            <a:r>
              <a:rPr lang="hu-HU" dirty="0" smtClean="0"/>
              <a:t>2011; </a:t>
            </a:r>
            <a:r>
              <a:rPr lang="hu-HU" dirty="0" err="1" smtClean="0"/>
              <a:t>Nature</a:t>
            </a:r>
            <a:r>
              <a:rPr lang="hu-HU" dirty="0" smtClean="0"/>
              <a:t>, </a:t>
            </a:r>
            <a:r>
              <a:rPr lang="hu-HU" dirty="0" err="1" smtClean="0"/>
              <a:t>2011</a:t>
            </a:r>
            <a:r>
              <a:rPr lang="hu-HU" dirty="0" smtClean="0"/>
              <a:t>; MAB, 2012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2627784" y="1178834"/>
            <a:ext cx="5577104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 egyetemek érdekeltek a képzésben (képzési motiváció)</a:t>
            </a:r>
          </a:p>
          <a:p>
            <a:r>
              <a:rPr lang="hu-HU" dirty="0" smtClean="0"/>
              <a:t>A </a:t>
            </a:r>
            <a:r>
              <a:rPr lang="hu-HU" dirty="0" smtClean="0"/>
              <a:t>válságig növekedés: túlképzés?</a:t>
            </a:r>
          </a:p>
          <a:p>
            <a:r>
              <a:rPr lang="hu-HU" dirty="0" smtClean="0"/>
              <a:t>A munkanélküliségi probléma átütemezése?</a:t>
            </a:r>
          </a:p>
          <a:p>
            <a:r>
              <a:rPr lang="hu-HU" dirty="0" smtClean="0"/>
              <a:t>Valóban azt csinálják –e amire képzik őket?</a:t>
            </a:r>
          </a:p>
          <a:p>
            <a:r>
              <a:rPr lang="hu-HU" dirty="0"/>
              <a:t>A devalválódás </a:t>
            </a:r>
            <a:r>
              <a:rPr lang="hu-HU" dirty="0" smtClean="0"/>
              <a:t>veszélye</a:t>
            </a:r>
            <a:endParaRPr lang="hu-HU" dirty="0"/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591112"/>
              </p:ext>
            </p:extLst>
          </p:nvPr>
        </p:nvGraphicFramePr>
        <p:xfrm>
          <a:off x="4283968" y="3789040"/>
          <a:ext cx="4464496" cy="2662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églalap 6"/>
          <p:cNvSpPr/>
          <p:nvPr/>
        </p:nvSpPr>
        <p:spPr>
          <a:xfrm>
            <a:off x="1187624" y="1052736"/>
            <a:ext cx="1512168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237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548</Words>
  <Application>Microsoft Office PowerPoint</Application>
  <PresentationFormat>Diavetítés a képernyőre (4:3 oldalarány)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A vállalkozások PhD szintű munkaerőigénye Magyarországon</vt:lpstr>
      <vt:lpstr>A magyar K+F számokban (2010)</vt:lpstr>
      <vt:lpstr>K+F források megoszlása (2011)</vt:lpstr>
      <vt:lpstr>K+F tevékenységek megoszlása (2011)</vt:lpstr>
      <vt:lpstr>A vállalati K+F mutatói (2011)</vt:lpstr>
      <vt:lpstr>K+F intenzív vállalati szektorok (2011)</vt:lpstr>
      <vt:lpstr>Gyógyszeripari K+F (2011)</vt:lpstr>
      <vt:lpstr>Következtetések</vt:lpstr>
      <vt:lpstr>PhD túltermelés van?</vt:lpstr>
      <vt:lpstr>A PhD képzés motivációi</vt:lpstr>
      <vt:lpstr>Sok? Kevés? Elég?</vt:lpstr>
      <vt:lpstr>Javaslatok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Keserű György Miklós</dc:creator>
  <cp:lastModifiedBy>Keserű György Miklós</cp:lastModifiedBy>
  <cp:revision>99</cp:revision>
  <cp:lastPrinted>2013-04-04T12:03:24Z</cp:lastPrinted>
  <dcterms:created xsi:type="dcterms:W3CDTF">2013-04-02T12:34:17Z</dcterms:created>
  <dcterms:modified xsi:type="dcterms:W3CDTF">2013-04-06T06:20:25Z</dcterms:modified>
</cp:coreProperties>
</file>