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72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9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92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488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972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6255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31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93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63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317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093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67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16AF-EC04-49EE-95B1-C3EB4580984F}" type="datetimeFigureOut">
              <a:rPr lang="hu-HU" smtClean="0"/>
              <a:t>2017.12.14.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02FC7-A162-48D9-847E-24D607C080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43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v.adobe.com/product/photoshop" TargetMode="External"/><Relationship Id="rId2" Type="http://schemas.openxmlformats.org/officeDocument/2006/relationships/hyperlink" Target="https://helpx.adobe.com/photoshop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giretus.hu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digitális kép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5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Tömörítés (</a:t>
            </a:r>
            <a:r>
              <a:rPr lang="hu-HU" dirty="0" err="1" smtClean="0"/>
              <a:t>Compress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2109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/>
              <a:t>Cél: a képi információt az eredetihez közel azonos formában, de minél kisebb adatmennyiséggel lehessen tárolni</a:t>
            </a:r>
            <a:r>
              <a:rPr lang="hu-HU" sz="1600" b="1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dirty="0"/>
              <a:t>A veszteség nélküli eljárások lehetővé teszik, hogy visszaállítás (kitömörítés) során az eredeti képpel teljesen megegyező képet kapjunk vissza</a:t>
            </a:r>
            <a:r>
              <a:rPr lang="hu-HU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dirty="0"/>
              <a:t>Veszteséges eljárásokkal (a tömörítés mértékétől függő) minőségromlás árán tudunk kisebb méretű állományokat létrehozni, azonos felbontás (vagyis pixelmennyiség) mellett</a:t>
            </a:r>
            <a:r>
              <a:rPr lang="hu-HU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600" dirty="0"/>
              <a:t>A </a:t>
            </a:r>
            <a:r>
              <a:rPr lang="hu-HU" sz="1600" dirty="0" smtClean="0"/>
              <a:t>JPG </a:t>
            </a:r>
            <a:r>
              <a:rPr lang="hu-HU" sz="1600" dirty="0"/>
              <a:t>az egyik legelterjedtebb veszteséges tömörítési eljárás, amellyel akár 1:30-as tömörítési arány is elérhető úgy, hogy a minőségromlás mértékét a felhasználó határozhatja meg.</a:t>
            </a:r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r>
              <a:rPr lang="hu-HU" sz="1600" dirty="0" smtClean="0"/>
              <a:t>Kisebb tömörítés			     Nagyobb tömörítés</a:t>
            </a: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8407400" y="0"/>
            <a:ext cx="736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2050" name="Picture 2" descr="0356-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127" y="4518909"/>
            <a:ext cx="2116137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0356-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917" y="4530317"/>
            <a:ext cx="2124483" cy="212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8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/>
              <a:t>Színmélység (</a:t>
            </a:r>
            <a:r>
              <a:rPr lang="hu-HU" dirty="0" err="1"/>
              <a:t>Color</a:t>
            </a:r>
            <a:r>
              <a:rPr lang="hu-HU" dirty="0"/>
              <a:t> </a:t>
            </a:r>
            <a:r>
              <a:rPr lang="hu-HU" dirty="0" err="1"/>
              <a:t>Depht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2109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/>
              <a:t>A színmélység az egy pixelen megjeleníthető színek számát adja meg, értékét bitekben fejezik ki</a:t>
            </a:r>
            <a:r>
              <a:rPr lang="hu-HU" sz="1600" b="1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r>
              <a:rPr lang="hu-HU" sz="1600" dirty="0"/>
              <a:t>1 bites, fekete-fehér </a:t>
            </a:r>
            <a:r>
              <a:rPr lang="hu-HU" sz="1600" dirty="0" smtClean="0"/>
              <a:t>kép			        8 </a:t>
            </a:r>
            <a:r>
              <a:rPr lang="hu-HU" sz="1600" dirty="0"/>
              <a:t>bites, szürkeárnyalatos kép</a:t>
            </a:r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r>
              <a:rPr lang="hu-HU" sz="1600" dirty="0" smtClean="0"/>
              <a:t> 		         24 </a:t>
            </a:r>
            <a:r>
              <a:rPr lang="hu-HU" sz="1600" dirty="0"/>
              <a:t>bites, "</a:t>
            </a:r>
            <a:r>
              <a:rPr lang="hu-HU" sz="1600" dirty="0" err="1"/>
              <a:t>true</a:t>
            </a:r>
            <a:r>
              <a:rPr lang="hu-HU" sz="1600" dirty="0"/>
              <a:t> </a:t>
            </a:r>
            <a:r>
              <a:rPr lang="hu-HU" sz="1600" dirty="0" err="1"/>
              <a:t>color</a:t>
            </a:r>
            <a:r>
              <a:rPr lang="hu-HU" sz="1600" dirty="0"/>
              <a:t>" kép</a:t>
            </a:r>
            <a:endParaRPr lang="hu-HU" sz="1600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8407400" y="0"/>
            <a:ext cx="736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3074" name="Picture 2" descr="deep-1_b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168143"/>
            <a:ext cx="2842332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deep-BW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664" y="2168143"/>
            <a:ext cx="2775736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deep-tru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4613274"/>
            <a:ext cx="2842332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66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A digitális kép tulajdonságai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1085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400" dirty="0"/>
              <a:t>Egyszerű Windows Intéző nézet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És </a:t>
            </a:r>
            <a:r>
              <a:rPr lang="hu-HU" sz="2400" dirty="0"/>
              <a:t>még: </a:t>
            </a:r>
            <a:r>
              <a:rPr lang="hu-HU" sz="2400" dirty="0" err="1"/>
              <a:t>IrfanView</a:t>
            </a:r>
            <a:r>
              <a:rPr lang="hu-HU" sz="2400" dirty="0"/>
              <a:t> (társított alkalmazás), 12 129 KB („nagy” méret)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391684"/>
            <a:ext cx="8096250" cy="859088"/>
          </a:xfrm>
          <a:prstGeom prst="rect">
            <a:avLst/>
          </a:prstGeom>
        </p:spPr>
      </p:pic>
      <p:sp>
        <p:nvSpPr>
          <p:cNvPr id="6" name="Vonalas buborék 1 5"/>
          <p:cNvSpPr/>
          <p:nvPr/>
        </p:nvSpPr>
        <p:spPr>
          <a:xfrm>
            <a:off x="755650" y="3876405"/>
            <a:ext cx="3181350" cy="1521391"/>
          </a:xfrm>
          <a:prstGeom prst="borderCallout1">
            <a:avLst>
              <a:gd name="adj1" fmla="val 735"/>
              <a:gd name="adj2" fmla="val 49537"/>
              <a:gd name="adj3" fmla="val -55024"/>
              <a:gd name="adj4" fmla="val 21745"/>
            </a:avLst>
          </a:prstGeom>
          <a:noFill/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 dirty="0">
                <a:solidFill>
                  <a:schemeClr val="tx1"/>
                </a:solidFill>
              </a:rPr>
              <a:t>Fájlnév</a:t>
            </a:r>
          </a:p>
          <a:p>
            <a:r>
              <a:rPr lang="hu-HU" dirty="0">
                <a:solidFill>
                  <a:schemeClr val="tx1"/>
                </a:solidFill>
              </a:rPr>
              <a:t>javaslat: ékezetek mellőzése, szóköz helyett _ alsó vonal vagy – </a:t>
            </a:r>
            <a:r>
              <a:rPr lang="hu-HU" dirty="0" smtClean="0">
                <a:solidFill>
                  <a:schemeClr val="tx1"/>
                </a:solidFill>
              </a:rPr>
              <a:t>kötőjel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i="1" dirty="0">
                <a:solidFill>
                  <a:schemeClr val="tx1"/>
                </a:solidFill>
              </a:rPr>
              <a:t>Pl. </a:t>
            </a:r>
            <a:r>
              <a:rPr lang="hu-HU" i="1" dirty="0" err="1">
                <a:solidFill>
                  <a:schemeClr val="tx1"/>
                </a:solidFill>
              </a:rPr>
              <a:t>copenhagen</a:t>
            </a:r>
            <a:r>
              <a:rPr lang="hu-HU" i="1" dirty="0">
                <a:solidFill>
                  <a:schemeClr val="tx1"/>
                </a:solidFill>
              </a:rPr>
              <a:t>_</a:t>
            </a:r>
            <a:r>
              <a:rPr lang="hu-HU" i="1" dirty="0" err="1">
                <a:solidFill>
                  <a:schemeClr val="tx1"/>
                </a:solidFill>
              </a:rPr>
              <a:t>borito</a:t>
            </a:r>
            <a:r>
              <a:rPr lang="hu-HU" i="1" dirty="0">
                <a:solidFill>
                  <a:schemeClr val="tx1"/>
                </a:solidFill>
              </a:rPr>
              <a:t>_v01.jpg</a:t>
            </a:r>
          </a:p>
        </p:txBody>
      </p:sp>
      <p:sp>
        <p:nvSpPr>
          <p:cNvPr id="7" name="Vonalas buborék 1 6"/>
          <p:cNvSpPr/>
          <p:nvPr/>
        </p:nvSpPr>
        <p:spPr>
          <a:xfrm>
            <a:off x="5133521" y="3876405"/>
            <a:ext cx="3381829" cy="1521391"/>
          </a:xfrm>
          <a:prstGeom prst="borderCallout1">
            <a:avLst>
              <a:gd name="adj1" fmla="val 674"/>
              <a:gd name="adj2" fmla="val 50572"/>
              <a:gd name="adj3" fmla="val -55636"/>
              <a:gd name="adj4" fmla="val 18088"/>
            </a:avLst>
          </a:prstGeom>
          <a:noFill/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 dirty="0">
                <a:solidFill>
                  <a:schemeClr val="tx1"/>
                </a:solidFill>
              </a:rPr>
              <a:t>Fájltípus/kiterjesztés</a:t>
            </a:r>
          </a:p>
          <a:p>
            <a:r>
              <a:rPr lang="hu-HU" dirty="0">
                <a:solidFill>
                  <a:schemeClr val="tx1"/>
                </a:solidFill>
              </a:rPr>
              <a:t>JPG: fotóminőségű </a:t>
            </a:r>
            <a:r>
              <a:rPr lang="hu-HU" dirty="0" smtClean="0">
                <a:solidFill>
                  <a:schemeClr val="tx1"/>
                </a:solidFill>
                <a:hlinkClick r:id="rId3" action="ppaction://hlinksldjump"/>
              </a:rPr>
              <a:t>formátum</a:t>
            </a:r>
            <a:r>
              <a:rPr lang="hu-HU" dirty="0">
                <a:solidFill>
                  <a:schemeClr val="tx1"/>
                </a:solidFill>
              </a:rPr>
              <a:t>, hatékony hardveres és szoftveres </a:t>
            </a:r>
            <a:r>
              <a:rPr lang="hu-HU" dirty="0">
                <a:solidFill>
                  <a:schemeClr val="tx1"/>
                </a:solidFill>
                <a:hlinkClick r:id="rId4" action="ppaction://hlinksldjump"/>
              </a:rPr>
              <a:t>tömörítési lehetőség</a:t>
            </a:r>
            <a:r>
              <a:rPr lang="hu-HU" dirty="0">
                <a:solidFill>
                  <a:schemeClr val="tx1"/>
                </a:solidFill>
              </a:rPr>
              <a:t>, veszteséges tömörítési </a:t>
            </a:r>
            <a:r>
              <a:rPr lang="hu-HU" dirty="0" smtClean="0">
                <a:solidFill>
                  <a:schemeClr val="tx1"/>
                </a:solidFill>
              </a:rPr>
              <a:t>eljárás.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A digitális kép tulajdonságai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108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Jobb klikk – Tulajdonságok - Részletek </a:t>
            </a:r>
            <a:r>
              <a:rPr lang="hu-HU" sz="2000" dirty="0"/>
              <a:t>nézet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258" y="1834387"/>
            <a:ext cx="3455092" cy="4718050"/>
          </a:xfrm>
          <a:prstGeom prst="rect">
            <a:avLst/>
          </a:prstGeom>
        </p:spPr>
      </p:pic>
      <p:sp>
        <p:nvSpPr>
          <p:cNvPr id="7" name="Vonalas buborék 1 6"/>
          <p:cNvSpPr/>
          <p:nvPr/>
        </p:nvSpPr>
        <p:spPr>
          <a:xfrm>
            <a:off x="625929" y="4772086"/>
            <a:ext cx="3577771" cy="1780351"/>
          </a:xfrm>
          <a:prstGeom prst="borderCallout1">
            <a:avLst>
              <a:gd name="adj1" fmla="val -277"/>
              <a:gd name="adj2" fmla="val 50572"/>
              <a:gd name="adj3" fmla="val -109697"/>
              <a:gd name="adj4" fmla="val 133410"/>
            </a:avLst>
          </a:prstGeom>
          <a:noFill/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 dirty="0" smtClean="0">
                <a:solidFill>
                  <a:schemeClr val="tx1"/>
                </a:solidFill>
              </a:rPr>
              <a:t>Készítés dátuma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Exif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(</a:t>
            </a:r>
            <a:r>
              <a:rPr lang="hu-HU" i="1" dirty="0" err="1">
                <a:solidFill>
                  <a:schemeClr val="tx1"/>
                </a:solidFill>
              </a:rPr>
              <a:t>Exchangeable</a:t>
            </a:r>
            <a:r>
              <a:rPr lang="hu-HU" i="1" dirty="0">
                <a:solidFill>
                  <a:schemeClr val="tx1"/>
                </a:solidFill>
              </a:rPr>
              <a:t> image file </a:t>
            </a:r>
            <a:r>
              <a:rPr lang="hu-HU" i="1" dirty="0" err="1">
                <a:solidFill>
                  <a:schemeClr val="tx1"/>
                </a:solidFill>
              </a:rPr>
              <a:t>format</a:t>
            </a:r>
            <a:r>
              <a:rPr lang="hu-HU" i="1" dirty="0" smtClean="0">
                <a:solidFill>
                  <a:schemeClr val="tx1"/>
                </a:solidFill>
              </a:rPr>
              <a:t>) </a:t>
            </a:r>
            <a:r>
              <a:rPr lang="hu-HU" dirty="0" smtClean="0">
                <a:solidFill>
                  <a:schemeClr val="tx1"/>
                </a:solidFill>
              </a:rPr>
              <a:t>információ: a digitális képfájlba rögzítetett adatok a képről. </a:t>
            </a:r>
            <a:r>
              <a:rPr lang="hu-HU" i="1" dirty="0" err="1" smtClean="0">
                <a:solidFill>
                  <a:schemeClr val="tx1"/>
                </a:solidFill>
              </a:rPr>
              <a:t>Date</a:t>
            </a:r>
            <a:r>
              <a:rPr lang="hu-HU" i="1" dirty="0" smtClean="0">
                <a:solidFill>
                  <a:schemeClr val="tx1"/>
                </a:solidFill>
              </a:rPr>
              <a:t> </a:t>
            </a:r>
            <a:r>
              <a:rPr lang="hu-HU" i="1" dirty="0">
                <a:solidFill>
                  <a:schemeClr val="tx1"/>
                </a:solidFill>
              </a:rPr>
              <a:t>and Time (</a:t>
            </a:r>
            <a:r>
              <a:rPr lang="hu-HU" i="1" dirty="0" err="1">
                <a:solidFill>
                  <a:schemeClr val="tx1"/>
                </a:solidFill>
              </a:rPr>
              <a:t>original</a:t>
            </a:r>
            <a:r>
              <a:rPr lang="hu-HU" i="1" dirty="0" smtClean="0">
                <a:solidFill>
                  <a:schemeClr val="tx1"/>
                </a:solidFill>
              </a:rPr>
              <a:t>):</a:t>
            </a:r>
          </a:p>
          <a:p>
            <a:r>
              <a:rPr lang="hu-HU" i="1" dirty="0" smtClean="0">
                <a:solidFill>
                  <a:schemeClr val="tx1"/>
                </a:solidFill>
              </a:rPr>
              <a:t>kép készítésének/fotózás ideje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96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A digitális kép tulajdonságai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108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Jobb klikk – Tulajdonságok - Részletek </a:t>
            </a:r>
            <a:r>
              <a:rPr lang="hu-HU" sz="2000" dirty="0"/>
              <a:t>nézet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258" y="1834387"/>
            <a:ext cx="3455092" cy="4718050"/>
          </a:xfrm>
          <a:prstGeom prst="rect">
            <a:avLst/>
          </a:prstGeom>
        </p:spPr>
      </p:pic>
      <p:sp>
        <p:nvSpPr>
          <p:cNvPr id="7" name="Vonalas buborék 1 6"/>
          <p:cNvSpPr/>
          <p:nvPr/>
        </p:nvSpPr>
        <p:spPr>
          <a:xfrm>
            <a:off x="628650" y="4533900"/>
            <a:ext cx="3587750" cy="2018537"/>
          </a:xfrm>
          <a:prstGeom prst="borderCallout1">
            <a:avLst>
              <a:gd name="adj1" fmla="val 198"/>
              <a:gd name="adj2" fmla="val 50808"/>
              <a:gd name="adj3" fmla="val -34057"/>
              <a:gd name="adj4" fmla="val 132782"/>
            </a:avLst>
          </a:prstGeom>
          <a:noFill/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 dirty="0" smtClean="0">
                <a:solidFill>
                  <a:schemeClr val="tx1"/>
                </a:solidFill>
              </a:rPr>
              <a:t>Méretek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Pixelszám (</a:t>
            </a:r>
            <a:r>
              <a:rPr lang="hu-HU" dirty="0" err="1" smtClean="0">
                <a:solidFill>
                  <a:schemeClr val="tx1"/>
                </a:solidFill>
              </a:rPr>
              <a:t>px</a:t>
            </a:r>
            <a:r>
              <a:rPr lang="hu-HU" dirty="0" smtClean="0">
                <a:solidFill>
                  <a:schemeClr val="tx1"/>
                </a:solidFill>
              </a:rPr>
              <a:t>) </a:t>
            </a:r>
            <a:r>
              <a:rPr lang="hu-HU" dirty="0">
                <a:solidFill>
                  <a:schemeClr val="tx1"/>
                </a:solidFill>
              </a:rPr>
              <a:t>= szélesség (</a:t>
            </a:r>
            <a:r>
              <a:rPr lang="hu-HU" dirty="0" err="1">
                <a:solidFill>
                  <a:schemeClr val="tx1"/>
                </a:solidFill>
              </a:rPr>
              <a:t>width</a:t>
            </a:r>
            <a:r>
              <a:rPr lang="hu-HU" dirty="0">
                <a:solidFill>
                  <a:schemeClr val="tx1"/>
                </a:solidFill>
              </a:rPr>
              <a:t>) × magasság (</a:t>
            </a:r>
            <a:r>
              <a:rPr lang="hu-HU" dirty="0" err="1" smtClean="0">
                <a:solidFill>
                  <a:schemeClr val="tx1"/>
                </a:solidFill>
              </a:rPr>
              <a:t>height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endParaRPr lang="hu-HU" i="1" dirty="0" smtClean="0">
              <a:solidFill>
                <a:schemeClr val="tx1"/>
              </a:solidFill>
            </a:endParaRPr>
          </a:p>
          <a:p>
            <a:r>
              <a:rPr lang="hu-HU" i="1" dirty="0" smtClean="0">
                <a:solidFill>
                  <a:schemeClr val="tx1"/>
                </a:solidFill>
              </a:rPr>
              <a:t>5184 </a:t>
            </a:r>
            <a:r>
              <a:rPr lang="hu-HU" i="1" dirty="0" err="1" smtClean="0">
                <a:solidFill>
                  <a:schemeClr val="tx1"/>
                </a:solidFill>
              </a:rPr>
              <a:t>px</a:t>
            </a:r>
            <a:r>
              <a:rPr lang="hu-HU" i="1" dirty="0" smtClean="0">
                <a:solidFill>
                  <a:schemeClr val="tx1"/>
                </a:solidFill>
              </a:rPr>
              <a:t> × 3456 </a:t>
            </a:r>
            <a:r>
              <a:rPr lang="hu-HU" i="1" dirty="0" err="1" smtClean="0">
                <a:solidFill>
                  <a:schemeClr val="tx1"/>
                </a:solidFill>
              </a:rPr>
              <a:t>px</a:t>
            </a:r>
            <a:r>
              <a:rPr lang="hu-HU" i="1" dirty="0" smtClean="0">
                <a:solidFill>
                  <a:schemeClr val="tx1"/>
                </a:solidFill>
              </a:rPr>
              <a:t> = 18 millió </a:t>
            </a:r>
            <a:r>
              <a:rPr lang="hu-HU" i="1" dirty="0" err="1" smtClean="0">
                <a:solidFill>
                  <a:schemeClr val="tx1"/>
                </a:solidFill>
              </a:rPr>
              <a:t>px</a:t>
            </a:r>
            <a:endParaRPr lang="hu-HU" i="1" dirty="0" smtClean="0">
              <a:solidFill>
                <a:schemeClr val="tx1"/>
              </a:solidFill>
            </a:endParaRPr>
          </a:p>
          <a:p>
            <a:r>
              <a:rPr lang="hu-HU" i="1" dirty="0" smtClean="0">
                <a:solidFill>
                  <a:schemeClr val="tx1"/>
                </a:solidFill>
              </a:rPr>
              <a:t>5184 </a:t>
            </a:r>
            <a:r>
              <a:rPr lang="hu-HU" i="1" dirty="0" err="1">
                <a:solidFill>
                  <a:schemeClr val="tx1"/>
                </a:solidFill>
              </a:rPr>
              <a:t>px</a:t>
            </a:r>
            <a:r>
              <a:rPr lang="hu-HU" i="1" dirty="0">
                <a:solidFill>
                  <a:schemeClr val="tx1"/>
                </a:solidFill>
              </a:rPr>
              <a:t> : 3456 </a:t>
            </a:r>
            <a:r>
              <a:rPr lang="hu-HU" i="1" dirty="0" err="1">
                <a:solidFill>
                  <a:schemeClr val="tx1"/>
                </a:solidFill>
              </a:rPr>
              <a:t>px</a:t>
            </a:r>
            <a:r>
              <a:rPr lang="hu-HU" i="1" dirty="0">
                <a:solidFill>
                  <a:schemeClr val="tx1"/>
                </a:solidFill>
              </a:rPr>
              <a:t> = 1,5 (3:2-es képarány)</a:t>
            </a:r>
            <a:endParaRPr lang="hu-HU" dirty="0">
              <a:solidFill>
                <a:schemeClr val="tx1"/>
              </a:solidFill>
            </a:endParaRPr>
          </a:p>
          <a:p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2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A digitális kép tulajdonságai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108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Jobb klikk – Tulajdonságok - Részletek </a:t>
            </a:r>
            <a:r>
              <a:rPr lang="hu-HU" sz="2000" dirty="0"/>
              <a:t>nézet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258" y="1834387"/>
            <a:ext cx="3455092" cy="4718050"/>
          </a:xfrm>
          <a:prstGeom prst="rect">
            <a:avLst/>
          </a:prstGeom>
        </p:spPr>
      </p:pic>
      <p:sp>
        <p:nvSpPr>
          <p:cNvPr id="7" name="Vonalas buborék 1 6"/>
          <p:cNvSpPr/>
          <p:nvPr/>
        </p:nvSpPr>
        <p:spPr>
          <a:xfrm>
            <a:off x="628650" y="3416300"/>
            <a:ext cx="3587750" cy="3136137"/>
          </a:xfrm>
          <a:prstGeom prst="borderCallout1">
            <a:avLst>
              <a:gd name="adj1" fmla="val 15181"/>
              <a:gd name="adj2" fmla="val 100366"/>
              <a:gd name="adj3" fmla="val 29614"/>
              <a:gd name="adj4" fmla="val 133225"/>
            </a:avLst>
          </a:prstGeom>
          <a:noFill/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 dirty="0" smtClean="0">
                <a:solidFill>
                  <a:schemeClr val="tx1"/>
                </a:solidFill>
              </a:rPr>
              <a:t>Felbontás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Pontsűrűség </a:t>
            </a:r>
            <a:r>
              <a:rPr lang="hu-HU" i="1" dirty="0" smtClean="0">
                <a:solidFill>
                  <a:schemeClr val="tx1"/>
                </a:solidFill>
              </a:rPr>
              <a:t>(</a:t>
            </a:r>
            <a:r>
              <a:rPr lang="hu-HU" i="1" dirty="0" err="1" smtClean="0">
                <a:solidFill>
                  <a:schemeClr val="tx1"/>
                </a:solidFill>
              </a:rPr>
              <a:t>dpi</a:t>
            </a:r>
            <a:r>
              <a:rPr lang="hu-HU" i="1" dirty="0" smtClean="0">
                <a:solidFill>
                  <a:schemeClr val="tx1"/>
                </a:solidFill>
              </a:rPr>
              <a:t>, </a:t>
            </a:r>
            <a:r>
              <a:rPr lang="hu-HU" i="1" dirty="0" err="1" smtClean="0">
                <a:solidFill>
                  <a:schemeClr val="tx1"/>
                </a:solidFill>
              </a:rPr>
              <a:t>dot</a:t>
            </a:r>
            <a:r>
              <a:rPr lang="hu-HU" i="1" dirty="0" smtClean="0">
                <a:solidFill>
                  <a:schemeClr val="tx1"/>
                </a:solidFill>
              </a:rPr>
              <a:t> per inch)</a:t>
            </a:r>
            <a:r>
              <a:rPr lang="hu-HU" dirty="0" smtClean="0">
                <a:solidFill>
                  <a:schemeClr val="tx1"/>
                </a:solidFill>
              </a:rPr>
              <a:t>: hozzárendelt adat, meghatározza a nyomtatási minőséget, egy inch-es (~2,54 cm) szakaszra hány pixel jut.</a:t>
            </a:r>
          </a:p>
          <a:p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Pixelszám : </a:t>
            </a:r>
            <a:r>
              <a:rPr lang="hu-HU" dirty="0">
                <a:solidFill>
                  <a:schemeClr val="tx1"/>
                </a:solidFill>
              </a:rPr>
              <a:t>nyomtatási felbontás × 2,54 = nyomtatási méret (cm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endParaRPr lang="hu-HU" dirty="0">
              <a:solidFill>
                <a:schemeClr val="tx1"/>
              </a:solidFill>
            </a:endParaRPr>
          </a:p>
          <a:p>
            <a:r>
              <a:rPr lang="hu-HU" i="1" dirty="0" smtClean="0">
                <a:solidFill>
                  <a:schemeClr val="tx1"/>
                </a:solidFill>
              </a:rPr>
              <a:t>5184 : 350 × 2,54 = 37,5 cm</a:t>
            </a:r>
          </a:p>
          <a:p>
            <a:r>
              <a:rPr lang="hu-HU" i="1" dirty="0" smtClean="0">
                <a:solidFill>
                  <a:schemeClr val="tx1"/>
                </a:solidFill>
              </a:rPr>
              <a:t>3456 : 350 × 2,54 = 25 cm</a:t>
            </a:r>
            <a:endParaRPr lang="hu-HU" i="1" dirty="0">
              <a:solidFill>
                <a:schemeClr val="tx1"/>
              </a:solidFill>
            </a:endParaRPr>
          </a:p>
          <a:p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A digitális kép tulajdonságai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108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Jobb klikk – Tulajdonságok - Részletek </a:t>
            </a:r>
            <a:r>
              <a:rPr lang="hu-HU" sz="2000" dirty="0"/>
              <a:t>nézet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258" y="1834387"/>
            <a:ext cx="3455092" cy="4718050"/>
          </a:xfrm>
          <a:prstGeom prst="rect">
            <a:avLst/>
          </a:prstGeom>
        </p:spPr>
      </p:pic>
      <p:sp>
        <p:nvSpPr>
          <p:cNvPr id="7" name="Vonalas buborék 1 6"/>
          <p:cNvSpPr/>
          <p:nvPr/>
        </p:nvSpPr>
        <p:spPr>
          <a:xfrm>
            <a:off x="628650" y="3416300"/>
            <a:ext cx="3587750" cy="3136137"/>
          </a:xfrm>
          <a:prstGeom prst="borderCallout1">
            <a:avLst>
              <a:gd name="adj1" fmla="val 26925"/>
              <a:gd name="adj2" fmla="val 100012"/>
              <a:gd name="adj3" fmla="val 39914"/>
              <a:gd name="adj4" fmla="val 132811"/>
            </a:avLst>
          </a:prstGeom>
          <a:noFill/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 dirty="0" smtClean="0">
                <a:solidFill>
                  <a:schemeClr val="tx1"/>
                </a:solidFill>
              </a:rPr>
              <a:t>Bitmélység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dirty="0">
                <a:solidFill>
                  <a:schemeClr val="tx1"/>
                </a:solidFill>
                <a:hlinkClick r:id="rId3" action="ppaction://hlinksldjump"/>
              </a:rPr>
              <a:t>Színmélység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Color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Depht</a:t>
            </a:r>
            <a:r>
              <a:rPr lang="hu-HU" dirty="0" smtClean="0">
                <a:solidFill>
                  <a:schemeClr val="tx1"/>
                </a:solidFill>
              </a:rPr>
              <a:t>): </a:t>
            </a:r>
            <a:r>
              <a:rPr lang="hu-HU" dirty="0">
                <a:solidFill>
                  <a:schemeClr val="tx1"/>
                </a:solidFill>
              </a:rPr>
              <a:t>egy pixelen megjeleníthető színek </a:t>
            </a:r>
            <a:r>
              <a:rPr lang="hu-HU" dirty="0" smtClean="0">
                <a:solidFill>
                  <a:schemeClr val="tx1"/>
                </a:solidFill>
              </a:rPr>
              <a:t>száma, </a:t>
            </a:r>
            <a:r>
              <a:rPr lang="hu-HU" dirty="0">
                <a:solidFill>
                  <a:schemeClr val="tx1"/>
                </a:solidFill>
              </a:rPr>
              <a:t>nagyobb színmélységű kép több színt, </a:t>
            </a:r>
            <a:r>
              <a:rPr lang="hu-HU" dirty="0" err="1" smtClean="0">
                <a:solidFill>
                  <a:schemeClr val="tx1"/>
                </a:solidFill>
              </a:rPr>
              <a:t>élethűbb</a:t>
            </a:r>
            <a:r>
              <a:rPr lang="hu-HU" dirty="0" smtClean="0">
                <a:solidFill>
                  <a:schemeClr val="tx1"/>
                </a:solidFill>
              </a:rPr>
              <a:t> hatást kelt.</a:t>
            </a:r>
          </a:p>
          <a:p>
            <a:endParaRPr lang="hu-HU" i="1" dirty="0">
              <a:solidFill>
                <a:schemeClr val="tx1"/>
              </a:solidFill>
            </a:endParaRPr>
          </a:p>
          <a:p>
            <a:r>
              <a:rPr lang="hu-HU" i="1" dirty="0" smtClean="0">
                <a:solidFill>
                  <a:schemeClr val="tx1"/>
                </a:solidFill>
              </a:rPr>
              <a:t>24 bit = 2</a:t>
            </a:r>
            <a:r>
              <a:rPr lang="hu-HU" i="1" baseline="30000" dirty="0" smtClean="0">
                <a:solidFill>
                  <a:schemeClr val="tx1"/>
                </a:solidFill>
              </a:rPr>
              <a:t>24 </a:t>
            </a:r>
            <a:r>
              <a:rPr lang="hu-HU" i="1" dirty="0" smtClean="0">
                <a:solidFill>
                  <a:schemeClr val="tx1"/>
                </a:solidFill>
              </a:rPr>
              <a:t>bit, 16,7 millió szín</a:t>
            </a:r>
          </a:p>
          <a:p>
            <a:endParaRPr lang="hu-HU" i="1" dirty="0">
              <a:solidFill>
                <a:schemeClr val="tx1"/>
              </a:solidFill>
            </a:endParaRPr>
          </a:p>
          <a:p>
            <a:r>
              <a:rPr lang="hu-HU" dirty="0">
                <a:solidFill>
                  <a:schemeClr val="tx1"/>
                </a:solidFill>
              </a:rPr>
              <a:t>Általánosan elterjedt, szabványos színmélységek: 8 bit, 16 bit, 24 </a:t>
            </a:r>
            <a:r>
              <a:rPr lang="hu-HU" dirty="0" smtClean="0">
                <a:solidFill>
                  <a:schemeClr val="tx1"/>
                </a:solidFill>
              </a:rPr>
              <a:t>bit, 32 </a:t>
            </a:r>
            <a:r>
              <a:rPr lang="hu-HU" dirty="0">
                <a:solidFill>
                  <a:schemeClr val="tx1"/>
                </a:solidFill>
              </a:rPr>
              <a:t>bit, 36 bit, 42 bit, 48 bit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5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A digitális kép tulajdonságai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108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Jobb klikk – Tulajdonságok - Részletek </a:t>
            </a:r>
            <a:r>
              <a:rPr lang="hu-HU" sz="2000" dirty="0"/>
              <a:t>nézet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258" y="1834387"/>
            <a:ext cx="3455092" cy="4718050"/>
          </a:xfrm>
          <a:prstGeom prst="rect">
            <a:avLst/>
          </a:prstGeom>
        </p:spPr>
      </p:pic>
      <p:sp>
        <p:nvSpPr>
          <p:cNvPr id="7" name="Vonalas buborék 1 6"/>
          <p:cNvSpPr/>
          <p:nvPr/>
        </p:nvSpPr>
        <p:spPr>
          <a:xfrm>
            <a:off x="628650" y="3416300"/>
            <a:ext cx="3587750" cy="3136137"/>
          </a:xfrm>
          <a:prstGeom prst="borderCallout1">
            <a:avLst>
              <a:gd name="adj1" fmla="val 26925"/>
              <a:gd name="adj2" fmla="val 100012"/>
              <a:gd name="adj3" fmla="val 55634"/>
              <a:gd name="adj4" fmla="val 133042"/>
            </a:avLst>
          </a:prstGeom>
          <a:noFill/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 dirty="0" smtClean="0">
                <a:solidFill>
                  <a:schemeClr val="tx1"/>
                </a:solidFill>
              </a:rPr>
              <a:t>Színreprezentáció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Színtér (</a:t>
            </a:r>
            <a:r>
              <a:rPr lang="hu-HU" dirty="0" err="1" smtClean="0">
                <a:solidFill>
                  <a:schemeClr val="tx1"/>
                </a:solidFill>
              </a:rPr>
              <a:t>color</a:t>
            </a:r>
            <a:r>
              <a:rPr lang="hu-HU" dirty="0" smtClean="0">
                <a:solidFill>
                  <a:schemeClr val="tx1"/>
                </a:solidFill>
              </a:rPr>
              <a:t> profil): színképzés módja</a:t>
            </a:r>
          </a:p>
          <a:p>
            <a:endParaRPr lang="hu-HU" i="1" dirty="0" smtClean="0">
              <a:solidFill>
                <a:schemeClr val="tx1"/>
              </a:solidFill>
            </a:endParaRPr>
          </a:p>
          <a:p>
            <a:r>
              <a:rPr lang="hu-HU" i="1" dirty="0" err="1" smtClean="0">
                <a:solidFill>
                  <a:schemeClr val="tx1"/>
                </a:solidFill>
              </a:rPr>
              <a:t>sRGB</a:t>
            </a:r>
            <a:r>
              <a:rPr lang="hu-HU" i="1" dirty="0" smtClean="0">
                <a:solidFill>
                  <a:schemeClr val="tx1"/>
                </a:solidFill>
              </a:rPr>
              <a:t> (standard RGB): három alapszínre (</a:t>
            </a:r>
            <a:r>
              <a:rPr lang="hu-HU" i="1" dirty="0" err="1" smtClean="0">
                <a:solidFill>
                  <a:schemeClr val="tx1"/>
                </a:solidFill>
              </a:rPr>
              <a:t>red</a:t>
            </a:r>
            <a:r>
              <a:rPr lang="hu-HU" i="1" dirty="0" smtClean="0">
                <a:solidFill>
                  <a:schemeClr val="tx1"/>
                </a:solidFill>
              </a:rPr>
              <a:t>, </a:t>
            </a:r>
            <a:r>
              <a:rPr lang="hu-HU" i="1" dirty="0" err="1" smtClean="0">
                <a:solidFill>
                  <a:schemeClr val="tx1"/>
                </a:solidFill>
              </a:rPr>
              <a:t>green</a:t>
            </a:r>
            <a:r>
              <a:rPr lang="hu-HU" i="1" dirty="0" smtClean="0">
                <a:solidFill>
                  <a:schemeClr val="tx1"/>
                </a:solidFill>
              </a:rPr>
              <a:t>, </a:t>
            </a:r>
            <a:r>
              <a:rPr lang="hu-HU" i="1" dirty="0" err="1" smtClean="0">
                <a:solidFill>
                  <a:schemeClr val="tx1"/>
                </a:solidFill>
              </a:rPr>
              <a:t>blue</a:t>
            </a:r>
            <a:r>
              <a:rPr lang="hu-HU" i="1" dirty="0" smtClean="0">
                <a:solidFill>
                  <a:schemeClr val="tx1"/>
                </a:solidFill>
              </a:rPr>
              <a:t>) épülő additív (összeadó) színképzés.</a:t>
            </a:r>
          </a:p>
          <a:p>
            <a:endParaRPr lang="hu-HU" i="1" dirty="0">
              <a:solidFill>
                <a:schemeClr val="tx1"/>
              </a:solidFill>
            </a:endParaRPr>
          </a:p>
          <a:p>
            <a:r>
              <a:rPr lang="hu-HU" dirty="0" err="1" smtClean="0">
                <a:solidFill>
                  <a:schemeClr val="tx1"/>
                </a:solidFill>
              </a:rPr>
              <a:t>AdobeRGB</a:t>
            </a:r>
            <a:r>
              <a:rPr lang="hu-HU" dirty="0" smtClean="0">
                <a:solidFill>
                  <a:schemeClr val="tx1"/>
                </a:solidFill>
              </a:rPr>
              <a:t>: Adobe kiterjesztett szintér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CMYK: nyomdai színtér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18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400" dirty="0" smtClean="0">
                <a:solidFill>
                  <a:schemeClr val="bg1"/>
                </a:solidFill>
              </a:rPr>
              <a:t>Források</a:t>
            </a:r>
            <a:r>
              <a:rPr lang="hu-HU" sz="1400" dirty="0">
                <a:solidFill>
                  <a:schemeClr val="bg1"/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400" dirty="0">
                <a:solidFill>
                  <a:schemeClr val="bg1"/>
                </a:solidFill>
              </a:rPr>
              <a:t>Adobe </a:t>
            </a:r>
            <a:r>
              <a:rPr lang="hu-HU" sz="1400" dirty="0" err="1">
                <a:solidFill>
                  <a:schemeClr val="bg1"/>
                </a:solidFill>
              </a:rPr>
              <a:t>Photoshop</a:t>
            </a:r>
            <a:r>
              <a:rPr lang="hu-HU" sz="1400" dirty="0">
                <a:solidFill>
                  <a:schemeClr val="bg1"/>
                </a:solidFill>
              </a:rPr>
              <a:t> CS6 - Tanfolyam a könyvben (</a:t>
            </a:r>
            <a:r>
              <a:rPr lang="hu-HU" sz="1400" dirty="0" err="1">
                <a:solidFill>
                  <a:schemeClr val="bg1"/>
                </a:solidFill>
              </a:rPr>
              <a:t>Perfact-Pro</a:t>
            </a:r>
            <a:r>
              <a:rPr lang="hu-HU" sz="1400" dirty="0">
                <a:solidFill>
                  <a:schemeClr val="bg1"/>
                </a:solidFill>
              </a:rPr>
              <a:t> Kft., 2012)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400" dirty="0" err="1">
                <a:solidFill>
                  <a:schemeClr val="bg1"/>
                </a:solidFill>
              </a:rPr>
              <a:t>Rob</a:t>
            </a:r>
            <a:r>
              <a:rPr lang="hu-HU" sz="1400" dirty="0">
                <a:solidFill>
                  <a:schemeClr val="bg1"/>
                </a:solidFill>
              </a:rPr>
              <a:t> </a:t>
            </a:r>
            <a:r>
              <a:rPr lang="hu-HU" sz="1400" dirty="0" err="1">
                <a:solidFill>
                  <a:schemeClr val="bg1"/>
                </a:solidFill>
              </a:rPr>
              <a:t>Sheppard</a:t>
            </a:r>
            <a:r>
              <a:rPr lang="hu-HU" sz="1400" dirty="0">
                <a:solidFill>
                  <a:schemeClr val="bg1"/>
                </a:solidFill>
              </a:rPr>
              <a:t>: </a:t>
            </a:r>
            <a:r>
              <a:rPr lang="hu-HU" sz="1400" i="1" dirty="0">
                <a:solidFill>
                  <a:schemeClr val="bg1"/>
                </a:solidFill>
              </a:rPr>
              <a:t>Digitális képek</a:t>
            </a:r>
            <a:r>
              <a:rPr lang="hu-HU" sz="1400" dirty="0">
                <a:solidFill>
                  <a:schemeClr val="bg1"/>
                </a:solidFill>
              </a:rPr>
              <a:t> (National </a:t>
            </a:r>
            <a:r>
              <a:rPr lang="hu-HU" sz="1400" dirty="0" err="1">
                <a:solidFill>
                  <a:schemeClr val="bg1"/>
                </a:solidFill>
              </a:rPr>
              <a:t>Geographic</a:t>
            </a:r>
            <a:r>
              <a:rPr lang="hu-HU" sz="1400" dirty="0">
                <a:solidFill>
                  <a:schemeClr val="bg1"/>
                </a:solidFill>
              </a:rPr>
              <a:t> - Fotóiskola, 2003)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400" u="sng" dirty="0">
                <a:solidFill>
                  <a:schemeClr val="bg1"/>
                </a:solidFill>
                <a:hlinkClick r:id="rId2"/>
              </a:rPr>
              <a:t>https://helpx.adobe.com/photoshop.html</a:t>
            </a:r>
            <a:endParaRPr lang="hu-HU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400" u="sng" dirty="0">
                <a:solidFill>
                  <a:schemeClr val="bg1"/>
                </a:solidFill>
                <a:hlinkClick r:id="rId3"/>
              </a:rPr>
              <a:t>http://tv.adobe.com/product/photoshop</a:t>
            </a:r>
            <a:endParaRPr lang="hu-HU" sz="14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400" u="sng" dirty="0">
                <a:solidFill>
                  <a:schemeClr val="bg1"/>
                </a:solidFill>
                <a:hlinkClick r:id="rId4"/>
              </a:rPr>
              <a:t>http://www.digiretus.hu</a:t>
            </a:r>
            <a:r>
              <a:rPr lang="hu-HU" sz="1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68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0854"/>
          </a:xfrm>
        </p:spPr>
        <p:txBody>
          <a:bodyPr/>
          <a:lstStyle/>
          <a:p>
            <a:r>
              <a:rPr lang="hu-HU" dirty="0" smtClean="0"/>
              <a:t>Fájlformátum </a:t>
            </a:r>
            <a:r>
              <a:rPr lang="hu-HU" dirty="0"/>
              <a:t>(Image </a:t>
            </a:r>
            <a:r>
              <a:rPr lang="hu-HU" dirty="0" err="1"/>
              <a:t>format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443862"/>
            <a:ext cx="7886700" cy="521093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dirty="0" smtClean="0"/>
              <a:t>GIF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Vonalas rajzok, egyszerű ábrák, áttetszőség támogatása, internetes felhasználás, régi típus</a:t>
            </a:r>
            <a:r>
              <a:rPr lang="hu-HU" sz="64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Maximum 256 szín (vagy 256 fokozatú szürkeárnyalat) tárolására </a:t>
            </a:r>
            <a:r>
              <a:rPr lang="hu-HU" sz="6400" dirty="0" smtClean="0"/>
              <a:t>képes.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Animált GIF: több képkocka egyetlen fájlban való tárolása.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6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dirty="0" smtClean="0"/>
              <a:t>PNG</a:t>
            </a:r>
            <a:endParaRPr lang="hu-HU" sz="6400" b="1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24 bites képek, veszteség nélküli tömörítést, áttetszőség.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Leginkább online dokumentumokhoz használható, színtámogatása révén nyomtatásara is jól alkalmazható</a:t>
            </a:r>
            <a:r>
              <a:rPr lang="hu-HU" sz="64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6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dirty="0" smtClean="0"/>
              <a:t>TIFF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Nyomdai előkészítés egyik elterjedt formátuma, </a:t>
            </a:r>
            <a:r>
              <a:rPr lang="hu-HU" sz="6400" dirty="0" err="1"/>
              <a:t>platformfüggetlen</a:t>
            </a:r>
            <a:r>
              <a:rPr lang="hu-HU" sz="64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Több színmélység és színtér támogatása, </a:t>
            </a:r>
            <a:r>
              <a:rPr lang="hu-HU" sz="6400" dirty="0" err="1"/>
              <a:t>tag-ek</a:t>
            </a:r>
            <a:r>
              <a:rPr lang="hu-HU" sz="6400" dirty="0"/>
              <a:t> hozzáfűzése a képfájlhoz</a:t>
            </a:r>
            <a:r>
              <a:rPr lang="hu-HU" sz="64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Tömörítéshez többféle veszteségmentes és veszteséges eljárás használható</a:t>
            </a:r>
            <a:r>
              <a:rPr lang="hu-HU" sz="64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hu-HU" sz="6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6400" b="1" dirty="0" smtClean="0"/>
              <a:t>RAW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Digitális fényképezőgépek számára kifejlesztett </a:t>
            </a:r>
            <a:r>
              <a:rPr lang="hu-HU" sz="6400" dirty="0" err="1"/>
              <a:t>platformfüggetlen</a:t>
            </a:r>
            <a:r>
              <a:rPr lang="hu-HU" sz="6400" dirty="0"/>
              <a:t> képformátum, ún. digitális </a:t>
            </a:r>
            <a:r>
              <a:rPr lang="hu-HU" sz="6400" dirty="0" smtClean="0"/>
              <a:t>negatív.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Tömörítése veszteségmentes</a:t>
            </a:r>
            <a:r>
              <a:rPr lang="hu-HU" sz="64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6400" dirty="0"/>
              <a:t>Nyers adatállomány, a digitális fényképezőgép érzékelőjéről származó összes adatot feldolgozás nélkül </a:t>
            </a:r>
            <a:r>
              <a:rPr lang="hu-HU" sz="6400" dirty="0" smtClean="0"/>
              <a:t>tartalmazza, szoftveresen </a:t>
            </a:r>
            <a:r>
              <a:rPr lang="hu-HU" sz="6400" dirty="0"/>
              <a:t>végezhető széleskörű </a:t>
            </a:r>
            <a:r>
              <a:rPr lang="hu-HU" sz="6400" dirty="0" smtClean="0"/>
              <a:t>képmódosítás.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8407400" y="0"/>
            <a:ext cx="736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hlinkClick r:id="rId2" action="ppaction://hlinksldjump"/>
              </a:rPr>
              <a:t>vissza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943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635</Words>
  <Application>Microsoft Office PowerPoint</Application>
  <PresentationFormat>Diavetítés a képernyőre (4:3 oldalarány)</PresentationFormat>
  <Paragraphs>184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A digitális kép</vt:lpstr>
      <vt:lpstr>A digitális kép tulajdonságai 1.</vt:lpstr>
      <vt:lpstr>A digitális kép tulajdonságai 2.</vt:lpstr>
      <vt:lpstr>A digitális kép tulajdonságai 2.</vt:lpstr>
      <vt:lpstr>A digitális kép tulajdonságai 2.</vt:lpstr>
      <vt:lpstr>A digitális kép tulajdonságai 2.</vt:lpstr>
      <vt:lpstr>A digitális kép tulajdonságai 2.</vt:lpstr>
      <vt:lpstr>PowerPoint bemutató</vt:lpstr>
      <vt:lpstr>Fájlformátum (Image format)</vt:lpstr>
      <vt:lpstr>Tömörítés (Compress)</vt:lpstr>
      <vt:lpstr>Színmélység (Color Depht)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digitális kép</dc:title>
  <dc:creator>Erno</dc:creator>
  <cp:lastModifiedBy>Molnárné Tóth Ildikó</cp:lastModifiedBy>
  <cp:revision>46</cp:revision>
  <dcterms:created xsi:type="dcterms:W3CDTF">2016-02-10T18:12:45Z</dcterms:created>
  <dcterms:modified xsi:type="dcterms:W3CDTF">2017-12-14T10:15:11Z</dcterms:modified>
</cp:coreProperties>
</file>